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27"/>
  </p:notesMasterIdLst>
  <p:sldIdLst>
    <p:sldId id="256" r:id="rId3"/>
    <p:sldId id="272" r:id="rId4"/>
    <p:sldId id="273" r:id="rId5"/>
    <p:sldId id="274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1" r:id="rId15"/>
    <p:sldId id="266" r:id="rId16"/>
    <p:sldId id="267" r:id="rId17"/>
    <p:sldId id="268" r:id="rId18"/>
    <p:sldId id="269" r:id="rId19"/>
    <p:sldId id="270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3" autoAdjust="0"/>
    <p:restoredTop sz="89392" autoAdjust="0"/>
  </p:normalViewPr>
  <p:slideViewPr>
    <p:cSldViewPr snapToGrid="0">
      <p:cViewPr varScale="1">
        <p:scale>
          <a:sx n="77" d="100"/>
          <a:sy n="77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C9446-FB4B-4F73-B478-4325C2309272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E3C2F-7FDA-4671-87F9-23D0EBD00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rthscienceworld.org/imag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earthscienceworld.org/images/imageuse.html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rthscienceworld.org/image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miningaustralia.com.au/news/the-world-s-largest-recorded-mining-blast-video-" TargetMode="External"/><Relationship Id="rId4" Type="http://schemas.openxmlformats.org/officeDocument/2006/relationships/hyperlink" Target="http://www.earthscienceworld.org/images/imageuse.html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rthscienceworld.org/imag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commons.wikimedia.org/wiki/File:Mining_on_the_Comstock.jpg" TargetMode="External"/><Relationship Id="rId5" Type="http://schemas.openxmlformats.org/officeDocument/2006/relationships/hyperlink" Target="http://upload.wikimedia.org/wikipedia/commons/thumb/1/1c/Mining_on_the_Comstock.jpg/1280px-Mining_on_the_Comstock.jpg" TargetMode="External"/><Relationship Id="rId4" Type="http://schemas.openxmlformats.org/officeDocument/2006/relationships/hyperlink" Target="http://www.earthscienceworld.org/images/imageuse.htm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gmdb.usgs.gov/Prodesc/proddesc_19423.htm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usgs.gov/visual-id/credit_usgs.html" TargetMode="External"/><Relationship Id="rId4" Type="http://schemas.openxmlformats.org/officeDocument/2006/relationships/hyperlink" Target="http://www.usgs.gov/laws/info_policies.html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e/e8/Exploration_drill.jpg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File:Exploration_geologist.jpg" TargetMode="External"/><Relationship Id="rId5" Type="http://schemas.openxmlformats.org/officeDocument/2006/relationships/hyperlink" Target="http://upload.wikimedia.org/wikipedia/commons/0/00/Exploration_geologist.jpg" TargetMode="External"/><Relationship Id="rId4" Type="http://schemas.openxmlformats.org/officeDocument/2006/relationships/hyperlink" Target="http://commons.wikimedia.org/wiki/File:Exploration_drill.jpg#filehistor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77800"/>
            <a:r>
              <a:rPr lang="en-US" b="1" dirty="0" smtClean="0"/>
              <a:t>Image</a:t>
            </a:r>
            <a:r>
              <a:rPr lang="en-US" b="1" baseline="0" dirty="0" smtClean="0"/>
              <a:t> Information </a:t>
            </a:r>
            <a:r>
              <a:rPr lang="en-US" b="1" dirty="0" smtClean="0"/>
              <a:t>Slide 14 Extraction: Surface Mining (I):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/>
              <a:t>Golden Sunlight Mine: Credit: Leah Joseph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/>
              <a:t>Bingham Copper Mine 2, UT: Credit: Louis Maher. “Bingham Copper Mine in the </a:t>
            </a:r>
            <a:r>
              <a:rPr lang="en-US" dirty="0" err="1" smtClean="0"/>
              <a:t>Oquirrh</a:t>
            </a:r>
            <a:r>
              <a:rPr lang="en-US" dirty="0" smtClean="0"/>
              <a:t> </a:t>
            </a:r>
            <a:r>
              <a:rPr lang="en-US" dirty="0" err="1" smtClean="0"/>
              <a:t>Mtns</a:t>
            </a:r>
            <a:r>
              <a:rPr lang="en-US" dirty="0" smtClean="0"/>
              <a:t>, southwest of Salt Lake City UT.” Image courtesy of the Earth Science World Image Bank, </a:t>
            </a:r>
            <a:r>
              <a:rPr lang="en-US" dirty="0" smtClean="0">
                <a:hlinkClick r:id="rId3"/>
              </a:rPr>
              <a:t>http://www.earthscienceworld.org/images</a:t>
            </a:r>
            <a:r>
              <a:rPr lang="en-US" dirty="0" smtClean="0"/>
              <a:t>. Reproduction under certain conditions is allowed for noncommercial use (</a:t>
            </a:r>
            <a:r>
              <a:rPr lang="en-US" dirty="0" smtClean="0">
                <a:hlinkClick r:id="rId4"/>
              </a:rPr>
              <a:t>http://www.earthscienceworld.org/images/imageuse.html</a:t>
            </a:r>
            <a:r>
              <a:rPr lang="en-US" dirty="0" smtClean="0"/>
              <a:t>).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Morenci Copper Mine, AZ: Credit: Michael Collier. “At Morenci near Clifton, Arizona the countryside is denuded of trees and a large open-cut mine reveals multicolored layers of copper bearing rock.” </a:t>
            </a:r>
            <a:r>
              <a:rPr lang="en-US" dirty="0" smtClean="0"/>
              <a:t>Image courtesy of the Earth Science World Image Bank, </a:t>
            </a:r>
            <a:r>
              <a:rPr lang="en-US" dirty="0" smtClean="0">
                <a:hlinkClick r:id="rId3"/>
              </a:rPr>
              <a:t>http://www.earthscienceworld.org/images</a:t>
            </a:r>
            <a:r>
              <a:rPr lang="en-US" dirty="0" smtClean="0"/>
              <a:t>. Reproduction under certain conditions is allowed for noncommercial </a:t>
            </a:r>
            <a:r>
              <a:rPr lang="en-US" dirty="0" err="1" smtClean="0"/>
              <a:t>use,</a:t>
            </a:r>
            <a:r>
              <a:rPr lang="en-US" dirty="0" err="1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://www.earthscienceworld.org/images/imageuse.html</a:t>
            </a:r>
            <a:r>
              <a:rPr lang="en-US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1E4C9-8F15-2446-A149-CDF8A04158D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77800"/>
            <a:r>
              <a:rPr lang="en-US" b="1" dirty="0" smtClean="0"/>
              <a:t>Image</a:t>
            </a:r>
            <a:r>
              <a:rPr lang="en-US" b="1" baseline="0" dirty="0" smtClean="0"/>
              <a:t> Information </a:t>
            </a:r>
            <a:r>
              <a:rPr lang="en-US" b="1" dirty="0" smtClean="0">
                <a:solidFill>
                  <a:srgbClr val="000000"/>
                </a:solidFill>
              </a:rPr>
              <a:t>Slide 15 </a:t>
            </a:r>
            <a:r>
              <a:rPr lang="en-US" b="1" dirty="0" smtClean="0"/>
              <a:t>Extraction: Surface Mining (II):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Three Adjacent Mines: Credit: ASARCO. “Aerial photo of 3 adjacent copper/molybdenum open pit mines in Arizona.”</a:t>
            </a:r>
            <a:r>
              <a:rPr lang="en-US" dirty="0" smtClean="0"/>
              <a:t> Image courtesy of the Earth Science World Image Bank </a:t>
            </a:r>
            <a:r>
              <a:rPr lang="en-US" dirty="0" smtClean="0">
                <a:hlinkClick r:id="rId3"/>
              </a:rPr>
              <a:t>http://www.earthscienceworld.org/images</a:t>
            </a:r>
            <a:r>
              <a:rPr lang="en-US" dirty="0" smtClean="0"/>
              <a:t>. Reproduction under certain conditions is allowed for noncommercial use, (</a:t>
            </a:r>
            <a:r>
              <a:rPr lang="en-US" dirty="0" smtClean="0">
                <a:hlinkClick r:id="rId4"/>
              </a:rPr>
              <a:t>http://www.earthscienceworld.org/images/imageuse.html</a:t>
            </a:r>
            <a:r>
              <a:rPr lang="en-US" dirty="0" smtClean="0"/>
              <a:t>).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Blasting at Mine: Credit: Travis Hudson, American Geological Institute.  “Blasting to break ore into fragments that can then be loaded into very large trucks.” Image courtesy of the Earth Science World Image Bank, </a:t>
            </a:r>
            <a:r>
              <a:rPr lang="en-US" dirty="0" smtClean="0">
                <a:solidFill>
                  <a:srgbClr val="000000"/>
                </a:solidFill>
                <a:hlinkClick r:id="rId3"/>
              </a:rPr>
              <a:t>http://www.earthscienceworld.org/images</a:t>
            </a:r>
            <a:r>
              <a:rPr lang="en-US" dirty="0" smtClean="0">
                <a:solidFill>
                  <a:srgbClr val="000000"/>
                </a:solidFill>
              </a:rPr>
              <a:t>. Reproduction under certain conditions is allowed for noncommercial use (</a:t>
            </a:r>
            <a:r>
              <a:rPr lang="en-US" dirty="0" smtClean="0">
                <a:solidFill>
                  <a:srgbClr val="000000"/>
                </a:solidFill>
                <a:hlinkClick r:id="rId4"/>
              </a:rPr>
              <a:t>http://www.earthscienceworld.org/images/imageuse.html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Embedded video “The World’s Largest Recorded Mining Blast.” Produced by Jim Cole Productions for The Iron Ore Company of Canada &amp; ICI Explosives Canada downloaded from: </a:t>
            </a:r>
            <a:r>
              <a:rPr lang="en-US" dirty="0" smtClean="0">
                <a:solidFill>
                  <a:srgbClr val="000000"/>
                </a:solidFill>
                <a:hlinkClick r:id="rId5"/>
              </a:rPr>
              <a:t>http://www.miningaustralia.com.au/news/the-world-s-largest-recorded-mining-blast-video-</a:t>
            </a:r>
            <a:r>
              <a:rPr lang="en-US" dirty="0" smtClean="0">
                <a:solidFill>
                  <a:srgbClr val="000000"/>
                </a:solidFill>
              </a:rPr>
              <a:t> and embedded with permission on 6/19/14 from Cole Latimer, Managing Editor, Australia Mining, Cirrus Media Pty Limited, Australia.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1E4C9-8F15-2446-A149-CDF8A04158D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5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marR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This old lithograph of the mining of the Comstock silver deposit in the western Utah Territory (now Nevada) from 1877 gives a sense of the complex tunneling within underground mines. </a:t>
            </a:r>
            <a:endParaRPr lang="en-US" sz="1000" dirty="0" smtClean="0"/>
          </a:p>
          <a:p>
            <a:pPr marL="177800" indent="-177800"/>
            <a:endParaRPr lang="en-US" b="1" dirty="0" smtClean="0"/>
          </a:p>
          <a:p>
            <a:pPr marL="177800" indent="-177800"/>
            <a:endParaRPr lang="en-US" b="1" dirty="0" smtClean="0"/>
          </a:p>
          <a:p>
            <a:pPr marL="177800" indent="-177800"/>
            <a:r>
              <a:rPr lang="en-US" b="1" dirty="0" smtClean="0"/>
              <a:t>Image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Information </a:t>
            </a:r>
            <a:r>
              <a:rPr lang="en-US" b="1" dirty="0" smtClean="0">
                <a:solidFill>
                  <a:srgbClr val="000000"/>
                </a:solidFill>
              </a:rPr>
              <a:t>Slide 16 Extraction: Underground Mining: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Large Equipment Underground Mine: Credit: Travis Hudson, American Geological Institute. “Large equipment used in underground mining operations.” </a:t>
            </a:r>
            <a:r>
              <a:rPr lang="en-US" dirty="0" smtClean="0"/>
              <a:t>Image courtesy of the Earth Science World Image Bank, </a:t>
            </a:r>
            <a:r>
              <a:rPr lang="en-US" dirty="0" smtClean="0">
                <a:hlinkClick r:id="rId3"/>
              </a:rPr>
              <a:t>http://www.earthscienceworld.org/images</a:t>
            </a:r>
            <a:r>
              <a:rPr lang="en-US" dirty="0" smtClean="0"/>
              <a:t>. Reproduction under certain conditions is allowed for noncommercial use, </a:t>
            </a:r>
            <a:r>
              <a:rPr lang="en-US" dirty="0" smtClean="0">
                <a:hlinkClick r:id="rId4"/>
              </a:rPr>
              <a:t>http://www.earthscienceworld.org/images/imageuse.html</a:t>
            </a:r>
            <a:r>
              <a:rPr lang="en-US" dirty="0" smtClean="0"/>
              <a:t>.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Comstock Deposit: Image of Lithograph from U.S. Library of Congress</a:t>
            </a:r>
            <a:r>
              <a:rPr lang="de-DE" dirty="0" smtClean="0"/>
              <a:t>: </a:t>
            </a:r>
            <a:r>
              <a:rPr lang="de-DE" dirty="0" err="1" smtClean="0"/>
              <a:t>Credit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drawing</a:t>
            </a:r>
            <a:r>
              <a:rPr lang="de-DE" dirty="0" smtClean="0"/>
              <a:t>: T.L. Dawes (1877)</a:t>
            </a:r>
            <a:r>
              <a:rPr lang="en-US" dirty="0" smtClean="0"/>
              <a:t> Downloaded </a:t>
            </a:r>
            <a:r>
              <a:rPr lang="en-US" dirty="0" smtClean="0">
                <a:hlinkClick r:id="rId5"/>
              </a:rPr>
              <a:t>http://upload.wikimedia.org/wikipedia/commons/thumb/1/1c/Mining_on_the_Comstock.jpg/1280px-Mining_on_the_Comstock.jpg</a:t>
            </a:r>
            <a:r>
              <a:rPr lang="en-US" dirty="0" smtClean="0"/>
              <a:t> as a public domain file as it was published in 1877(</a:t>
            </a:r>
            <a:r>
              <a:rPr lang="en-US" dirty="0" smtClean="0">
                <a:hlinkClick r:id="rId6"/>
              </a:rPr>
              <a:t>http://commons.wikimedia.org/wiki/File:Mining_on_the_Comstock.jpg</a:t>
            </a:r>
            <a:r>
              <a:rPr lang="en-US" dirty="0" smtClean="0"/>
              <a:t>). 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1E4C9-8F15-2446-A149-CDF8A04158D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5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Image</a:t>
            </a:r>
            <a:r>
              <a:rPr lang="en-US" b="1" baseline="0" dirty="0" smtClean="0"/>
              <a:t> Information </a:t>
            </a:r>
            <a:r>
              <a:rPr lang="de-DE" b="1" dirty="0" smtClean="0"/>
              <a:t>Slide 7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dirty="0" smtClean="0"/>
              <a:t>Sketch </a:t>
            </a:r>
            <a:r>
              <a:rPr lang="de-DE" dirty="0" err="1" smtClean="0"/>
              <a:t>by</a:t>
            </a:r>
            <a:r>
              <a:rPr lang="de-DE" dirty="0" smtClean="0"/>
              <a:t> Leah Joseph.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1E4C9-8F15-2446-A149-CDF8A04158D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6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Image</a:t>
            </a:r>
            <a:r>
              <a:rPr lang="en-US" b="1" baseline="0" dirty="0" smtClean="0"/>
              <a:t> Information </a:t>
            </a:r>
            <a:r>
              <a:rPr lang="de-DE" b="1" dirty="0" smtClean="0"/>
              <a:t>Slide 8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dirty="0" smtClean="0"/>
              <a:t>Sketch </a:t>
            </a:r>
            <a:r>
              <a:rPr lang="de-DE" dirty="0" err="1" smtClean="0"/>
              <a:t>by</a:t>
            </a:r>
            <a:r>
              <a:rPr lang="de-DE" dirty="0" smtClean="0"/>
              <a:t> Leah Joseph.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1E4C9-8F15-2446-A149-CDF8A04158D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91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Image</a:t>
            </a:r>
            <a:r>
              <a:rPr lang="en-US" b="1" baseline="0" dirty="0" smtClean="0"/>
              <a:t> Information </a:t>
            </a:r>
            <a:r>
              <a:rPr lang="de-DE" b="1" dirty="0" smtClean="0"/>
              <a:t>Slide 9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dirty="0" smtClean="0"/>
              <a:t>Sketch </a:t>
            </a:r>
            <a:r>
              <a:rPr lang="de-DE" dirty="0" err="1" smtClean="0"/>
              <a:t>by</a:t>
            </a:r>
            <a:r>
              <a:rPr lang="de-DE" dirty="0" smtClean="0"/>
              <a:t> Leah Joseph.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1E4C9-8F15-2446-A149-CDF8A04158D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49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Image</a:t>
            </a:r>
            <a:r>
              <a:rPr lang="en-US" b="1" baseline="0" dirty="0" smtClean="0"/>
              <a:t> Information </a:t>
            </a:r>
            <a:r>
              <a:rPr lang="de-DE" b="1" dirty="0" smtClean="0"/>
              <a:t>Slide 10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dirty="0" smtClean="0"/>
              <a:t>Sketch </a:t>
            </a:r>
            <a:r>
              <a:rPr lang="de-DE" dirty="0" err="1" smtClean="0"/>
              <a:t>by</a:t>
            </a:r>
            <a:r>
              <a:rPr lang="de-DE" dirty="0" smtClean="0"/>
              <a:t> Leah Joseph.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1E4C9-8F15-2446-A149-CDF8A04158D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50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77800"/>
            <a:r>
              <a:rPr lang="en-US" b="1" dirty="0" smtClean="0"/>
              <a:t>Image</a:t>
            </a:r>
            <a:r>
              <a:rPr lang="en-US" b="1" baseline="0" dirty="0" smtClean="0"/>
              <a:t> Information </a:t>
            </a:r>
            <a:r>
              <a:rPr lang="de-DE" b="1" dirty="0" smtClean="0"/>
              <a:t>Slide 11 Exploration (VI): 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/>
              <a:t>Geologic Map: Credit: </a:t>
            </a:r>
            <a:r>
              <a:rPr lang="en-US" dirty="0" err="1" smtClean="0"/>
              <a:t>Lundstrom</a:t>
            </a:r>
            <a:r>
              <a:rPr lang="en-US" dirty="0" smtClean="0"/>
              <a:t>, S. C., Page, W. R., </a:t>
            </a:r>
            <a:r>
              <a:rPr lang="en-US" dirty="0" err="1" smtClean="0"/>
              <a:t>Langenheim</a:t>
            </a:r>
            <a:r>
              <a:rPr lang="en-US" dirty="0" smtClean="0"/>
              <a:t>, V. E., Young, O. D., and Mahan, S. A. (1998) Preliminary Geologic Map of the Valley Quadrangle, Clark County, Nevada. Downloaded from </a:t>
            </a:r>
            <a:r>
              <a:rPr lang="en-US" dirty="0" smtClean="0">
                <a:hlinkClick r:id="rId3"/>
              </a:rPr>
              <a:t>http://ngmdb.usgs.gov/Prodesc/proddesc_19423.htm</a:t>
            </a:r>
            <a:r>
              <a:rPr lang="en-US" dirty="0" smtClean="0"/>
              <a:t> under public domain courtesy of the U.S. Geological Survey (</a:t>
            </a:r>
            <a:r>
              <a:rPr lang="en-US" dirty="0" smtClean="0">
                <a:hlinkClick r:id="rId4"/>
              </a:rPr>
              <a:t>http://www.usgs.gov/laws/info_policies.html</a:t>
            </a:r>
            <a:r>
              <a:rPr lang="en-US" dirty="0" smtClean="0"/>
              <a:t> and </a:t>
            </a:r>
            <a:r>
              <a:rPr lang="en-US" dirty="0" smtClean="0">
                <a:hlinkClick r:id="rId5"/>
              </a:rPr>
              <a:t>http://www.usgs.gov/visual-id/credit_usgs.html</a:t>
            </a:r>
            <a:r>
              <a:rPr lang="en-US" dirty="0" smtClean="0"/>
              <a:t>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1E4C9-8F15-2446-A149-CDF8A04158D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4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the video listed above on the OERB site is no longer accessible, you may be able to find it here: http://</a:t>
            </a:r>
            <a:r>
              <a:rPr lang="en-US" baseline="0" dirty="0" err="1" smtClean="0"/>
              <a:t>www.geoart.com</a:t>
            </a:r>
            <a:r>
              <a:rPr lang="en-US" baseline="0" dirty="0" smtClean="0"/>
              <a:t>/educational/</a:t>
            </a:r>
            <a:r>
              <a:rPr lang="en-US" baseline="0" dirty="0" err="1" smtClean="0"/>
              <a:t>seismic_survey.php</a:t>
            </a:r>
            <a:r>
              <a:rPr lang="en-US" baseline="0" dirty="0" smtClean="0"/>
              <a:t>, the site from whom the OERB is leasing it. </a:t>
            </a:r>
          </a:p>
          <a:p>
            <a:endParaRPr lang="en-US" dirty="0" smtClean="0"/>
          </a:p>
          <a:p>
            <a:pPr marL="177800" indent="-177800"/>
            <a:r>
              <a:rPr lang="en-US" b="1" dirty="0" smtClean="0"/>
              <a:t>Image</a:t>
            </a:r>
            <a:r>
              <a:rPr lang="en-US" b="1" baseline="0" dirty="0" smtClean="0"/>
              <a:t> Information </a:t>
            </a:r>
            <a:r>
              <a:rPr lang="en-US" b="1" dirty="0" smtClean="0"/>
              <a:t>Slide 12 Exploration (VII):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/>
              <a:t>Drill Rig: Credit: Credit: </a:t>
            </a:r>
            <a:r>
              <a:rPr lang="en-US" dirty="0" err="1" smtClean="0"/>
              <a:t>Geoz</a:t>
            </a:r>
            <a:r>
              <a:rPr lang="en-US" dirty="0" smtClean="0"/>
              <a:t> (1999) Exploration Drill (Uruguay). Downloaded from </a:t>
            </a:r>
            <a:r>
              <a:rPr lang="en-US" dirty="0" smtClean="0">
                <a:hlinkClick r:id="rId3"/>
              </a:rPr>
              <a:t>http://upload.wikimedia.org/wikipedia/commons/e/e8/Exploration_drill.jpg</a:t>
            </a:r>
            <a:r>
              <a:rPr lang="en-US" dirty="0" smtClean="0"/>
              <a:t> under a public domain license (</a:t>
            </a:r>
            <a:r>
              <a:rPr lang="en-US" dirty="0" smtClean="0">
                <a:hlinkClick r:id="rId4"/>
              </a:rPr>
              <a:t>http://commons.wikimedia.org/wiki/File:Exploration_drill.jpg#filehistory</a:t>
            </a:r>
            <a:r>
              <a:rPr lang="en-US" dirty="0" smtClean="0"/>
              <a:t>).</a:t>
            </a:r>
          </a:p>
          <a:p>
            <a:pPr marL="422275" lvl="1" indent="-144463">
              <a:buFont typeface="+mj-lt"/>
              <a:buAutoNum type="arabicPeriod"/>
            </a:pPr>
            <a:r>
              <a:rPr lang="en-US" dirty="0" smtClean="0"/>
              <a:t>Extracted Core: Credit: </a:t>
            </a:r>
            <a:r>
              <a:rPr lang="en-US" dirty="0" err="1" smtClean="0"/>
              <a:t>Geoz</a:t>
            </a:r>
            <a:r>
              <a:rPr lang="en-US" dirty="0" smtClean="0"/>
              <a:t> (1994) Exploration Geologist (Chile). Downloaded from </a:t>
            </a:r>
            <a:r>
              <a:rPr lang="en-US" dirty="0" smtClean="0">
                <a:hlinkClick r:id="rId5"/>
              </a:rPr>
              <a:t>http://upload.wikimedia.org/wikipedia/commons/0/00/Exploration_geologist.jpg</a:t>
            </a:r>
            <a:r>
              <a:rPr lang="en-US" dirty="0" smtClean="0"/>
              <a:t> under a public domain license (</a:t>
            </a:r>
            <a:r>
              <a:rPr lang="en-US" dirty="0" smtClean="0">
                <a:hlinkClick r:id="rId6"/>
              </a:rPr>
              <a:t>http://en.wikipedia.org/wiki/File:Exploration_geologist.jpg</a:t>
            </a:r>
            <a:r>
              <a:rPr lang="en-US" dirty="0" smtClean="0"/>
              <a:t>).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1E4C9-8F15-2446-A149-CDF8A04158D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8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1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7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7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46960-7140-4138-A3E7-ACBAB565A3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5283755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6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5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87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86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36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9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95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1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23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12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0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4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9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7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2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9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7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73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5DC62-BABC-46CE-8073-A015AE8DB7AE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AFBF3-2271-4026-9307-95D1C4794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5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erb.com/Default.aspx?tabid=27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27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20" name="Rectangle 8"/>
          <p:cNvSpPr>
            <a:spLocks noGrp="1" noChangeArrowheads="1"/>
          </p:cNvSpPr>
          <p:nvPr>
            <p:ph type="title"/>
          </p:nvPr>
        </p:nvSpPr>
        <p:spPr>
          <a:xfrm>
            <a:off x="723900" y="12700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Long Wall Mining: What you mine you let collapse</a:t>
            </a:r>
          </a:p>
        </p:txBody>
      </p:sp>
      <p:pic>
        <p:nvPicPr>
          <p:cNvPr id="28677" name="Picture 4" descr="coalmnrs_large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7" y="1452563"/>
            <a:ext cx="4241800" cy="424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28679" name="Text Box 10"/>
          <p:cNvSpPr txBox="1">
            <a:spLocks noChangeArrowheads="1"/>
          </p:cNvSpPr>
          <p:nvPr/>
        </p:nvSpPr>
        <p:spPr bwMode="auto">
          <a:xfrm>
            <a:off x="2063750" y="5702300"/>
            <a:ext cx="83581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3200" dirty="0"/>
              <a:t>In the photo on the right note the hydraulic roof supports above and behind the miner</a:t>
            </a:r>
          </a:p>
        </p:txBody>
      </p:sp>
      <p:pic>
        <p:nvPicPr>
          <p:cNvPr id="4098" name="Picture 2" descr="Image result for long wall mi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547" y="1131683"/>
            <a:ext cx="7205863" cy="457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32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/>
              <a:t>Strength of the rocks and Mining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strength of the rocks</a:t>
            </a:r>
            <a:r>
              <a:rPr lang="en-US" dirty="0"/>
              <a:t> being mined is a large determinant in the mining method and type of mining cavern produced</a:t>
            </a:r>
          </a:p>
          <a:p>
            <a:r>
              <a:rPr lang="en-US" dirty="0"/>
              <a:t>Sedimentary rocks are usually not as strong – roof collapse is a big concern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92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Underground Mining Dangers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570037" y="1690688"/>
            <a:ext cx="4937125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Rock falls – collapsing roofs</a:t>
            </a:r>
          </a:p>
          <a:p>
            <a:r>
              <a:rPr lang="en-US" dirty="0"/>
              <a:t>Poisonous and combustible gases – no use of gasoline in mines</a:t>
            </a:r>
          </a:p>
          <a:p>
            <a:r>
              <a:rPr lang="en-US" dirty="0"/>
              <a:t>Methane generation – coal mines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1750" name="Picture 7" descr="http://media.artdiamondblog.com/images2/CoalMiningFatalit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877" y="250795"/>
            <a:ext cx="3614288" cy="647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83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mining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51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/>
              <a:t>Hydraulic Mining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995489" y="1090614"/>
            <a:ext cx="7964487" cy="962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Used to wash down sediments so that the mud could be sluiced for gold</a:t>
            </a:r>
          </a:p>
        </p:txBody>
      </p:sp>
      <p:pic>
        <p:nvPicPr>
          <p:cNvPr id="33798" name="Picture 4" descr="snowmine_CO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0"/>
          <a:stretch>
            <a:fillRect/>
          </a:stretch>
        </p:blipFill>
        <p:spPr bwMode="auto">
          <a:xfrm>
            <a:off x="2724151" y="2125663"/>
            <a:ext cx="6659563" cy="4298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6711932"/>
      </p:ext>
    </p:extLst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41430" y="1093787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Very Destructive Practice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53947" y="2370137"/>
            <a:ext cx="10515600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Devastated riparian habitats – killed fish</a:t>
            </a:r>
          </a:p>
          <a:p>
            <a:r>
              <a:rPr lang="en-US" dirty="0"/>
              <a:t>Destroyed many salmon fisheries</a:t>
            </a:r>
          </a:p>
          <a:p>
            <a:r>
              <a:rPr lang="en-US" dirty="0"/>
              <a:t>Many rivers will simply not be the same for 100s and 1000s of years</a:t>
            </a:r>
          </a:p>
          <a:p>
            <a:r>
              <a:rPr lang="en-US" dirty="0"/>
              <a:t>Put tremendous amounts of silt into rivers, clogging bays that they flowed into </a:t>
            </a:r>
            <a:r>
              <a:rPr lang="en-US" dirty="0" smtClean="0"/>
              <a:t>(such </a:t>
            </a:r>
            <a:r>
              <a:rPr lang="en-US" dirty="0"/>
              <a:t>as San Francisco </a:t>
            </a:r>
            <a:r>
              <a:rPr lang="en-US" dirty="0" smtClean="0"/>
              <a:t>Bay during CA gold rush)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/>
              <a:t>Hydraulic Mining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57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Solution Mining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US" dirty="0"/>
              <a:t>Injection of fluids into subsurface to dissolve minerals</a:t>
            </a:r>
          </a:p>
          <a:p>
            <a:pPr marL="457200" indent="-457200">
              <a:buNone/>
            </a:pPr>
            <a:endParaRPr lang="en-US" dirty="0"/>
          </a:p>
          <a:p>
            <a:pPr marL="457200" indent="-457200">
              <a:buNone/>
            </a:pPr>
            <a:r>
              <a:rPr lang="en-US" dirty="0"/>
              <a:t>Types</a:t>
            </a:r>
          </a:p>
          <a:p>
            <a:pPr marL="457200" indent="-457200">
              <a:buFontTx/>
              <a:buAutoNum type="arabicParenBoth"/>
            </a:pPr>
            <a:r>
              <a:rPr lang="en-US" dirty="0"/>
              <a:t>  removal of entire rock with just water – </a:t>
            </a:r>
            <a:r>
              <a:rPr lang="en-US" dirty="0" smtClean="0"/>
              <a:t>e.g. salt mining</a:t>
            </a:r>
            <a:endParaRPr lang="en-US" dirty="0"/>
          </a:p>
          <a:p>
            <a:pPr marL="457200" indent="-457200">
              <a:buFontTx/>
              <a:buAutoNum type="arabicParenBoth"/>
            </a:pPr>
            <a:r>
              <a:rPr lang="en-US" dirty="0"/>
              <a:t>  </a:t>
            </a:r>
            <a:r>
              <a:rPr lang="en-US" dirty="0" smtClean="0"/>
              <a:t>In-situ </a:t>
            </a:r>
            <a:r>
              <a:rPr lang="en-US" dirty="0"/>
              <a:t>leaching – </a:t>
            </a:r>
            <a:r>
              <a:rPr lang="en-US" dirty="0" smtClean="0"/>
              <a:t>e.g. uranium mining</a:t>
            </a:r>
            <a:endParaRPr lang="en-US" dirty="0"/>
          </a:p>
          <a:p>
            <a:pPr marL="457200" indent="-45720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18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Solution Mining for Salt</a:t>
            </a:r>
          </a:p>
        </p:txBody>
      </p:sp>
      <p:pic>
        <p:nvPicPr>
          <p:cNvPr id="36870" name="Picture 11" descr="Solution%20mining"/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3025" y="2443956"/>
            <a:ext cx="4171950" cy="3114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7" descr="saltdom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138" y="1531862"/>
            <a:ext cx="4467225" cy="4333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01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7186" y="96043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In-situ leaching (ISL)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47187" y="1690688"/>
            <a:ext cx="4726258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Dissolve soluble minerals from low grade ores with acid solutions (uranium, gold, copper) </a:t>
            </a:r>
          </a:p>
          <a:p>
            <a:r>
              <a:rPr lang="en-US" dirty="0"/>
              <a:t>Economic extraction of gold ores with a minimum grade of 0.02 ounces/metric tons, as opposed to 0.2 </a:t>
            </a:r>
            <a:r>
              <a:rPr lang="en-US" dirty="0" err="1"/>
              <a:t>oz</a:t>
            </a:r>
            <a:r>
              <a:rPr lang="en-US" dirty="0"/>
              <a:t>/ton for open pit mines</a:t>
            </a:r>
          </a:p>
          <a:p>
            <a:r>
              <a:rPr lang="en-US" dirty="0"/>
              <a:t>No surface disruption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6" name="Picture 4" descr="isl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166" y="1338146"/>
            <a:ext cx="7119834" cy="511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893624" y="347524"/>
            <a:ext cx="1451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Uranium</a:t>
            </a:r>
          </a:p>
        </p:txBody>
      </p:sp>
    </p:spTree>
    <p:extLst>
      <p:ext uri="{BB962C8B-B14F-4D97-AF65-F5344CB8AC3E}">
        <p14:creationId xmlns:p14="http://schemas.microsoft.com/office/powerpoint/2010/main" val="1831132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69279"/>
            <a:ext cx="8467095" cy="2468652"/>
          </a:xfrm>
        </p:spPr>
        <p:txBody>
          <a:bodyPr>
            <a:noAutofit/>
          </a:bodyPr>
          <a:lstStyle/>
          <a:p>
            <a:r>
              <a:rPr lang="en-US" sz="2400" dirty="0"/>
              <a:t>Mining is very expensive. </a:t>
            </a:r>
          </a:p>
          <a:p>
            <a:r>
              <a:rPr lang="en-US" sz="2400" dirty="0"/>
              <a:t>Taking time and resources to explore is thus important.</a:t>
            </a:r>
          </a:p>
          <a:p>
            <a:r>
              <a:rPr lang="en-US" sz="2400" dirty="0"/>
              <a:t>Need to determine the location, size, depth, and the orientation/trend of the deposit.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81200" y="0"/>
            <a:ext cx="8229600" cy="78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Exploration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524000" y="2839559"/>
            <a:ext cx="8686800" cy="2743200"/>
            <a:chOff x="0" y="3093559"/>
            <a:chExt cx="8686800" cy="2743200"/>
          </a:xfrm>
        </p:grpSpPr>
        <p:sp>
          <p:nvSpPr>
            <p:cNvPr id="21" name="Rectangle 20"/>
            <p:cNvSpPr/>
            <p:nvPr/>
          </p:nvSpPr>
          <p:spPr>
            <a:xfrm>
              <a:off x="457200" y="3093559"/>
              <a:ext cx="8229600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0" y="3739890"/>
              <a:ext cx="2192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Land surface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406400" y="4088902"/>
              <a:ext cx="324362" cy="10831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781562" y="3739890"/>
              <a:ext cx="7442162" cy="477645"/>
            </a:xfrm>
            <a:custGeom>
              <a:avLst/>
              <a:gdLst>
                <a:gd name="connsiteX0" fmla="*/ 0 w 7442162"/>
                <a:gd name="connsiteY0" fmla="*/ 477645 h 477645"/>
                <a:gd name="connsiteX1" fmla="*/ 314795 w 7442162"/>
                <a:gd name="connsiteY1" fmla="*/ 466789 h 477645"/>
                <a:gd name="connsiteX2" fmla="*/ 542751 w 7442162"/>
                <a:gd name="connsiteY2" fmla="*/ 412511 h 477645"/>
                <a:gd name="connsiteX3" fmla="*/ 770706 w 7442162"/>
                <a:gd name="connsiteY3" fmla="*/ 369089 h 477645"/>
                <a:gd name="connsiteX4" fmla="*/ 1063792 w 7442162"/>
                <a:gd name="connsiteY4" fmla="*/ 271389 h 477645"/>
                <a:gd name="connsiteX5" fmla="*/ 1280892 w 7442162"/>
                <a:gd name="connsiteY5" fmla="*/ 162833 h 477645"/>
                <a:gd name="connsiteX6" fmla="*/ 1367733 w 7442162"/>
                <a:gd name="connsiteY6" fmla="*/ 119411 h 477645"/>
                <a:gd name="connsiteX7" fmla="*/ 1422008 w 7442162"/>
                <a:gd name="connsiteY7" fmla="*/ 97700 h 477645"/>
                <a:gd name="connsiteX8" fmla="*/ 1584833 w 7442162"/>
                <a:gd name="connsiteY8" fmla="*/ 21711 h 477645"/>
                <a:gd name="connsiteX9" fmla="*/ 1715093 w 7442162"/>
                <a:gd name="connsiteY9" fmla="*/ 0 h 477645"/>
                <a:gd name="connsiteX10" fmla="*/ 1964759 w 7442162"/>
                <a:gd name="connsiteY10" fmla="*/ 43422 h 477645"/>
                <a:gd name="connsiteX11" fmla="*/ 2084164 w 7442162"/>
                <a:gd name="connsiteY11" fmla="*/ 119411 h 477645"/>
                <a:gd name="connsiteX12" fmla="*/ 2149294 w 7442162"/>
                <a:gd name="connsiteY12" fmla="*/ 130267 h 477645"/>
                <a:gd name="connsiteX13" fmla="*/ 2236134 w 7442162"/>
                <a:gd name="connsiteY13" fmla="*/ 151978 h 477645"/>
                <a:gd name="connsiteX14" fmla="*/ 2496655 w 7442162"/>
                <a:gd name="connsiteY14" fmla="*/ 162833 h 477645"/>
                <a:gd name="connsiteX15" fmla="*/ 2605205 w 7442162"/>
                <a:gd name="connsiteY15" fmla="*/ 151978 h 477645"/>
                <a:gd name="connsiteX16" fmla="*/ 2822306 w 7442162"/>
                <a:gd name="connsiteY16" fmla="*/ 162833 h 477645"/>
                <a:gd name="connsiteX17" fmla="*/ 2974276 w 7442162"/>
                <a:gd name="connsiteY17" fmla="*/ 184544 h 477645"/>
                <a:gd name="connsiteX18" fmla="*/ 3039406 w 7442162"/>
                <a:gd name="connsiteY18" fmla="*/ 206256 h 477645"/>
                <a:gd name="connsiteX19" fmla="*/ 3104536 w 7442162"/>
                <a:gd name="connsiteY19" fmla="*/ 217111 h 477645"/>
                <a:gd name="connsiteX20" fmla="*/ 3158811 w 7442162"/>
                <a:gd name="connsiteY20" fmla="*/ 227967 h 477645"/>
                <a:gd name="connsiteX21" fmla="*/ 3278217 w 7442162"/>
                <a:gd name="connsiteY21" fmla="*/ 238822 h 477645"/>
                <a:gd name="connsiteX22" fmla="*/ 3462752 w 7442162"/>
                <a:gd name="connsiteY22" fmla="*/ 260533 h 477645"/>
                <a:gd name="connsiteX23" fmla="*/ 3506172 w 7442162"/>
                <a:gd name="connsiteY23" fmla="*/ 282244 h 477645"/>
                <a:gd name="connsiteX24" fmla="*/ 3538737 w 7442162"/>
                <a:gd name="connsiteY24" fmla="*/ 293100 h 477645"/>
                <a:gd name="connsiteX25" fmla="*/ 3571302 w 7442162"/>
                <a:gd name="connsiteY25" fmla="*/ 325667 h 477645"/>
                <a:gd name="connsiteX26" fmla="*/ 3603867 w 7442162"/>
                <a:gd name="connsiteY26" fmla="*/ 336522 h 477645"/>
                <a:gd name="connsiteX27" fmla="*/ 3744983 w 7442162"/>
                <a:gd name="connsiteY27" fmla="*/ 369089 h 477645"/>
                <a:gd name="connsiteX28" fmla="*/ 3962083 w 7442162"/>
                <a:gd name="connsiteY28" fmla="*/ 358233 h 477645"/>
                <a:gd name="connsiteX29" fmla="*/ 4016358 w 7442162"/>
                <a:gd name="connsiteY29" fmla="*/ 347378 h 477645"/>
                <a:gd name="connsiteX30" fmla="*/ 4081488 w 7442162"/>
                <a:gd name="connsiteY30" fmla="*/ 336522 h 477645"/>
                <a:gd name="connsiteX31" fmla="*/ 4222604 w 7442162"/>
                <a:gd name="connsiteY31" fmla="*/ 303956 h 477645"/>
                <a:gd name="connsiteX32" fmla="*/ 4287734 w 7442162"/>
                <a:gd name="connsiteY32" fmla="*/ 282244 h 477645"/>
                <a:gd name="connsiteX33" fmla="*/ 4493979 w 7442162"/>
                <a:gd name="connsiteY33" fmla="*/ 249678 h 477645"/>
                <a:gd name="connsiteX34" fmla="*/ 4537399 w 7442162"/>
                <a:gd name="connsiteY34" fmla="*/ 227967 h 477645"/>
                <a:gd name="connsiteX35" fmla="*/ 4580819 w 7442162"/>
                <a:gd name="connsiteY35" fmla="*/ 217111 h 477645"/>
                <a:gd name="connsiteX36" fmla="*/ 4645950 w 7442162"/>
                <a:gd name="connsiteY36" fmla="*/ 195400 h 477645"/>
                <a:gd name="connsiteX37" fmla="*/ 4689370 w 7442162"/>
                <a:gd name="connsiteY37" fmla="*/ 184544 h 477645"/>
                <a:gd name="connsiteX38" fmla="*/ 4808775 w 7442162"/>
                <a:gd name="connsiteY38" fmla="*/ 151978 h 477645"/>
                <a:gd name="connsiteX39" fmla="*/ 4873905 w 7442162"/>
                <a:gd name="connsiteY39" fmla="*/ 130267 h 477645"/>
                <a:gd name="connsiteX40" fmla="*/ 4993310 w 7442162"/>
                <a:gd name="connsiteY40" fmla="*/ 108555 h 477645"/>
                <a:gd name="connsiteX41" fmla="*/ 5091005 w 7442162"/>
                <a:gd name="connsiteY41" fmla="*/ 86844 h 477645"/>
                <a:gd name="connsiteX42" fmla="*/ 5166991 w 7442162"/>
                <a:gd name="connsiteY42" fmla="*/ 97700 h 477645"/>
                <a:gd name="connsiteX43" fmla="*/ 5318961 w 7442162"/>
                <a:gd name="connsiteY43" fmla="*/ 130267 h 477645"/>
                <a:gd name="connsiteX44" fmla="*/ 5416656 w 7442162"/>
                <a:gd name="connsiteY44" fmla="*/ 141122 h 477645"/>
                <a:gd name="connsiteX45" fmla="*/ 5492641 w 7442162"/>
                <a:gd name="connsiteY45" fmla="*/ 151978 h 477645"/>
                <a:gd name="connsiteX46" fmla="*/ 5666322 w 7442162"/>
                <a:gd name="connsiteY46" fmla="*/ 173689 h 477645"/>
                <a:gd name="connsiteX47" fmla="*/ 5753162 w 7442162"/>
                <a:gd name="connsiteY47" fmla="*/ 184544 h 477645"/>
                <a:gd name="connsiteX48" fmla="*/ 5959407 w 7442162"/>
                <a:gd name="connsiteY48" fmla="*/ 195400 h 477645"/>
                <a:gd name="connsiteX49" fmla="*/ 6067958 w 7442162"/>
                <a:gd name="connsiteY49" fmla="*/ 206256 h 477645"/>
                <a:gd name="connsiteX50" fmla="*/ 6143943 w 7442162"/>
                <a:gd name="connsiteY50" fmla="*/ 217111 h 477645"/>
                <a:gd name="connsiteX51" fmla="*/ 6328478 w 7442162"/>
                <a:gd name="connsiteY51" fmla="*/ 227967 h 477645"/>
                <a:gd name="connsiteX52" fmla="*/ 6654129 w 7442162"/>
                <a:gd name="connsiteY52" fmla="*/ 195400 h 477645"/>
                <a:gd name="connsiteX53" fmla="*/ 6708404 w 7442162"/>
                <a:gd name="connsiteY53" fmla="*/ 184544 h 477645"/>
                <a:gd name="connsiteX54" fmla="*/ 6784389 w 7442162"/>
                <a:gd name="connsiteY54" fmla="*/ 151978 h 477645"/>
                <a:gd name="connsiteX55" fmla="*/ 6914649 w 7442162"/>
                <a:gd name="connsiteY55" fmla="*/ 108555 h 477645"/>
                <a:gd name="connsiteX56" fmla="*/ 6968924 w 7442162"/>
                <a:gd name="connsiteY56" fmla="*/ 86844 h 477645"/>
                <a:gd name="connsiteX57" fmla="*/ 7186025 w 7442162"/>
                <a:gd name="connsiteY57" fmla="*/ 141122 h 477645"/>
                <a:gd name="connsiteX58" fmla="*/ 7294575 w 7442162"/>
                <a:gd name="connsiteY58" fmla="*/ 184544 h 477645"/>
                <a:gd name="connsiteX59" fmla="*/ 7359705 w 7442162"/>
                <a:gd name="connsiteY59" fmla="*/ 227967 h 477645"/>
                <a:gd name="connsiteX60" fmla="*/ 7392270 w 7442162"/>
                <a:gd name="connsiteY60" fmla="*/ 249678 h 477645"/>
                <a:gd name="connsiteX61" fmla="*/ 7435690 w 7442162"/>
                <a:gd name="connsiteY61" fmla="*/ 271389 h 47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442162" h="477645">
                  <a:moveTo>
                    <a:pt x="0" y="477645"/>
                  </a:moveTo>
                  <a:cubicBezTo>
                    <a:pt x="104932" y="474026"/>
                    <a:pt x="210095" y="474642"/>
                    <a:pt x="314795" y="466789"/>
                  </a:cubicBezTo>
                  <a:cubicBezTo>
                    <a:pt x="413371" y="459395"/>
                    <a:pt x="449611" y="437023"/>
                    <a:pt x="542751" y="412511"/>
                  </a:cubicBezTo>
                  <a:cubicBezTo>
                    <a:pt x="623738" y="391197"/>
                    <a:pt x="686288" y="383159"/>
                    <a:pt x="770706" y="369089"/>
                  </a:cubicBezTo>
                  <a:cubicBezTo>
                    <a:pt x="1149436" y="211277"/>
                    <a:pt x="620724" y="424767"/>
                    <a:pt x="1063792" y="271389"/>
                  </a:cubicBezTo>
                  <a:cubicBezTo>
                    <a:pt x="1149185" y="241828"/>
                    <a:pt x="1202857" y="204148"/>
                    <a:pt x="1280892" y="162833"/>
                  </a:cubicBezTo>
                  <a:cubicBezTo>
                    <a:pt x="1309495" y="147690"/>
                    <a:pt x="1338348" y="132974"/>
                    <a:pt x="1367733" y="119411"/>
                  </a:cubicBezTo>
                  <a:cubicBezTo>
                    <a:pt x="1385425" y="111245"/>
                    <a:pt x="1404351" y="105940"/>
                    <a:pt x="1422008" y="97700"/>
                  </a:cubicBezTo>
                  <a:cubicBezTo>
                    <a:pt x="1430410" y="93779"/>
                    <a:pt x="1549629" y="29995"/>
                    <a:pt x="1584833" y="21711"/>
                  </a:cubicBezTo>
                  <a:cubicBezTo>
                    <a:pt x="1627682" y="11628"/>
                    <a:pt x="1715093" y="0"/>
                    <a:pt x="1715093" y="0"/>
                  </a:cubicBezTo>
                  <a:cubicBezTo>
                    <a:pt x="1764490" y="5489"/>
                    <a:pt x="1898810" y="2836"/>
                    <a:pt x="1964759" y="43422"/>
                  </a:cubicBezTo>
                  <a:cubicBezTo>
                    <a:pt x="2033836" y="85933"/>
                    <a:pt x="2025784" y="106436"/>
                    <a:pt x="2084164" y="119411"/>
                  </a:cubicBezTo>
                  <a:cubicBezTo>
                    <a:pt x="2105649" y="124186"/>
                    <a:pt x="2127773" y="125655"/>
                    <a:pt x="2149294" y="130267"/>
                  </a:cubicBezTo>
                  <a:cubicBezTo>
                    <a:pt x="2178469" y="136519"/>
                    <a:pt x="2206322" y="150736"/>
                    <a:pt x="2236134" y="151978"/>
                  </a:cubicBezTo>
                  <a:lnTo>
                    <a:pt x="2496655" y="162833"/>
                  </a:lnTo>
                  <a:cubicBezTo>
                    <a:pt x="2532838" y="159215"/>
                    <a:pt x="2568841" y="151978"/>
                    <a:pt x="2605205" y="151978"/>
                  </a:cubicBezTo>
                  <a:cubicBezTo>
                    <a:pt x="2677662" y="151978"/>
                    <a:pt x="2750033" y="157670"/>
                    <a:pt x="2822306" y="162833"/>
                  </a:cubicBezTo>
                  <a:cubicBezTo>
                    <a:pt x="2869842" y="166229"/>
                    <a:pt x="2926502" y="176582"/>
                    <a:pt x="2974276" y="184544"/>
                  </a:cubicBezTo>
                  <a:cubicBezTo>
                    <a:pt x="2995986" y="191781"/>
                    <a:pt x="3017205" y="200705"/>
                    <a:pt x="3039406" y="206256"/>
                  </a:cubicBezTo>
                  <a:cubicBezTo>
                    <a:pt x="3060758" y="211594"/>
                    <a:pt x="3082882" y="213174"/>
                    <a:pt x="3104536" y="217111"/>
                  </a:cubicBezTo>
                  <a:cubicBezTo>
                    <a:pt x="3122688" y="220412"/>
                    <a:pt x="3140503" y="225678"/>
                    <a:pt x="3158811" y="227967"/>
                  </a:cubicBezTo>
                  <a:cubicBezTo>
                    <a:pt x="3198468" y="232924"/>
                    <a:pt x="3238431" y="235033"/>
                    <a:pt x="3278217" y="238822"/>
                  </a:cubicBezTo>
                  <a:cubicBezTo>
                    <a:pt x="3398809" y="250307"/>
                    <a:pt x="3360209" y="245884"/>
                    <a:pt x="3462752" y="260533"/>
                  </a:cubicBezTo>
                  <a:cubicBezTo>
                    <a:pt x="3477225" y="267770"/>
                    <a:pt x="3491299" y="275869"/>
                    <a:pt x="3506172" y="282244"/>
                  </a:cubicBezTo>
                  <a:cubicBezTo>
                    <a:pt x="3516689" y="286752"/>
                    <a:pt x="3529217" y="286753"/>
                    <a:pt x="3538737" y="293100"/>
                  </a:cubicBezTo>
                  <a:cubicBezTo>
                    <a:pt x="3551510" y="301616"/>
                    <a:pt x="3558529" y="317151"/>
                    <a:pt x="3571302" y="325667"/>
                  </a:cubicBezTo>
                  <a:cubicBezTo>
                    <a:pt x="3580822" y="332014"/>
                    <a:pt x="3593153" y="332504"/>
                    <a:pt x="3603867" y="336522"/>
                  </a:cubicBezTo>
                  <a:cubicBezTo>
                    <a:pt x="3693366" y="370085"/>
                    <a:pt x="3626623" y="354293"/>
                    <a:pt x="3744983" y="369089"/>
                  </a:cubicBezTo>
                  <a:cubicBezTo>
                    <a:pt x="3817350" y="365470"/>
                    <a:pt x="3889857" y="364011"/>
                    <a:pt x="3962083" y="358233"/>
                  </a:cubicBezTo>
                  <a:cubicBezTo>
                    <a:pt x="3980474" y="356762"/>
                    <a:pt x="3998206" y="350679"/>
                    <a:pt x="4016358" y="347378"/>
                  </a:cubicBezTo>
                  <a:cubicBezTo>
                    <a:pt x="4038012" y="343441"/>
                    <a:pt x="4059778" y="340141"/>
                    <a:pt x="4081488" y="336522"/>
                  </a:cubicBezTo>
                  <a:cubicBezTo>
                    <a:pt x="4170865" y="291831"/>
                    <a:pt x="4075110" y="333457"/>
                    <a:pt x="4222604" y="303956"/>
                  </a:cubicBezTo>
                  <a:cubicBezTo>
                    <a:pt x="4245044" y="299468"/>
                    <a:pt x="4265294" y="286732"/>
                    <a:pt x="4287734" y="282244"/>
                  </a:cubicBezTo>
                  <a:cubicBezTo>
                    <a:pt x="4355982" y="268594"/>
                    <a:pt x="4493979" y="249678"/>
                    <a:pt x="4493979" y="249678"/>
                  </a:cubicBezTo>
                  <a:cubicBezTo>
                    <a:pt x="4508452" y="242441"/>
                    <a:pt x="4522248" y="233649"/>
                    <a:pt x="4537399" y="227967"/>
                  </a:cubicBezTo>
                  <a:cubicBezTo>
                    <a:pt x="4551368" y="222728"/>
                    <a:pt x="4566529" y="221398"/>
                    <a:pt x="4580819" y="217111"/>
                  </a:cubicBezTo>
                  <a:cubicBezTo>
                    <a:pt x="4602739" y="210535"/>
                    <a:pt x="4623749" y="200951"/>
                    <a:pt x="4645950" y="195400"/>
                  </a:cubicBezTo>
                  <a:cubicBezTo>
                    <a:pt x="4660423" y="191781"/>
                    <a:pt x="4675217" y="189262"/>
                    <a:pt x="4689370" y="184544"/>
                  </a:cubicBezTo>
                  <a:cubicBezTo>
                    <a:pt x="4793960" y="149679"/>
                    <a:pt x="4690675" y="171661"/>
                    <a:pt x="4808775" y="151978"/>
                  </a:cubicBezTo>
                  <a:cubicBezTo>
                    <a:pt x="4830485" y="144741"/>
                    <a:pt x="4851827" y="136289"/>
                    <a:pt x="4873905" y="130267"/>
                  </a:cubicBezTo>
                  <a:cubicBezTo>
                    <a:pt x="4900719" y="122954"/>
                    <a:pt x="4968486" y="113069"/>
                    <a:pt x="4993310" y="108555"/>
                  </a:cubicBezTo>
                  <a:cubicBezTo>
                    <a:pt x="5043852" y="99365"/>
                    <a:pt x="5044534" y="98463"/>
                    <a:pt x="5091005" y="86844"/>
                  </a:cubicBezTo>
                  <a:cubicBezTo>
                    <a:pt x="5116334" y="90463"/>
                    <a:pt x="5141857" y="92912"/>
                    <a:pt x="5166991" y="97700"/>
                  </a:cubicBezTo>
                  <a:cubicBezTo>
                    <a:pt x="5217883" y="107394"/>
                    <a:pt x="5267471" y="124546"/>
                    <a:pt x="5318961" y="130267"/>
                  </a:cubicBezTo>
                  <a:lnTo>
                    <a:pt x="5416656" y="141122"/>
                  </a:lnTo>
                  <a:cubicBezTo>
                    <a:pt x="5442044" y="144296"/>
                    <a:pt x="5467270" y="148669"/>
                    <a:pt x="5492641" y="151978"/>
                  </a:cubicBezTo>
                  <a:lnTo>
                    <a:pt x="5666322" y="173689"/>
                  </a:lnTo>
                  <a:cubicBezTo>
                    <a:pt x="5695269" y="177307"/>
                    <a:pt x="5724030" y="183011"/>
                    <a:pt x="5753162" y="184544"/>
                  </a:cubicBezTo>
                  <a:lnTo>
                    <a:pt x="5959407" y="195400"/>
                  </a:lnTo>
                  <a:cubicBezTo>
                    <a:pt x="5995685" y="197902"/>
                    <a:pt x="6031843" y="202007"/>
                    <a:pt x="6067958" y="206256"/>
                  </a:cubicBezTo>
                  <a:cubicBezTo>
                    <a:pt x="6093368" y="209246"/>
                    <a:pt x="6118446" y="214986"/>
                    <a:pt x="6143943" y="217111"/>
                  </a:cubicBezTo>
                  <a:cubicBezTo>
                    <a:pt x="6205348" y="222228"/>
                    <a:pt x="6266966" y="224348"/>
                    <a:pt x="6328478" y="227967"/>
                  </a:cubicBezTo>
                  <a:lnTo>
                    <a:pt x="6654129" y="195400"/>
                  </a:lnTo>
                  <a:cubicBezTo>
                    <a:pt x="6672460" y="193305"/>
                    <a:pt x="6690901" y="190379"/>
                    <a:pt x="6708404" y="184544"/>
                  </a:cubicBezTo>
                  <a:cubicBezTo>
                    <a:pt x="6734546" y="175829"/>
                    <a:pt x="6758804" y="162213"/>
                    <a:pt x="6784389" y="151978"/>
                  </a:cubicBezTo>
                  <a:cubicBezTo>
                    <a:pt x="7037559" y="50705"/>
                    <a:pt x="6767712" y="157537"/>
                    <a:pt x="6914649" y="108555"/>
                  </a:cubicBezTo>
                  <a:cubicBezTo>
                    <a:pt x="6933134" y="102393"/>
                    <a:pt x="6950832" y="94081"/>
                    <a:pt x="6968924" y="86844"/>
                  </a:cubicBezTo>
                  <a:cubicBezTo>
                    <a:pt x="7228205" y="105366"/>
                    <a:pt x="7036878" y="66545"/>
                    <a:pt x="7186025" y="141122"/>
                  </a:cubicBezTo>
                  <a:cubicBezTo>
                    <a:pt x="7220881" y="158551"/>
                    <a:pt x="7294575" y="184544"/>
                    <a:pt x="7294575" y="184544"/>
                  </a:cubicBezTo>
                  <a:cubicBezTo>
                    <a:pt x="7356306" y="246279"/>
                    <a:pt x="7296868" y="196546"/>
                    <a:pt x="7359705" y="227967"/>
                  </a:cubicBezTo>
                  <a:cubicBezTo>
                    <a:pt x="7371374" y="233802"/>
                    <a:pt x="7380601" y="243843"/>
                    <a:pt x="7392270" y="249678"/>
                  </a:cubicBezTo>
                  <a:cubicBezTo>
                    <a:pt x="7442162" y="274625"/>
                    <a:pt x="7411166" y="246863"/>
                    <a:pt x="7435690" y="271389"/>
                  </a:cubicBezTo>
                </a:path>
              </a:pathLst>
            </a:cu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603868" y="3902723"/>
              <a:ext cx="534051" cy="105347"/>
            </a:xfrm>
            <a:prstGeom prst="line">
              <a:avLst/>
            </a:pr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906470" y="3093559"/>
              <a:ext cx="21927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Surface expression (outcrop) of ore</a:t>
              </a:r>
              <a:endParaRPr lang="en-US" dirty="0"/>
            </a:p>
          </p:txBody>
        </p:sp>
        <p:cxnSp>
          <p:nvCxnSpPr>
            <p:cNvPr id="29" name="Curved Connector 28"/>
            <p:cNvCxnSpPr/>
            <p:nvPr/>
          </p:nvCxnSpPr>
          <p:spPr>
            <a:xfrm rot="10800000" flipV="1">
              <a:off x="4137919" y="3349075"/>
              <a:ext cx="692568" cy="553647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ontent Placeholder 2"/>
          <p:cNvSpPr txBox="1">
            <a:spLocks/>
          </p:cNvSpPr>
          <p:nvPr/>
        </p:nvSpPr>
        <p:spPr>
          <a:xfrm>
            <a:off x="1981200" y="5000089"/>
            <a:ext cx="8229600" cy="1074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93688" indent="-293688">
              <a:spcBef>
                <a:spcPct val="20000"/>
              </a:spcBef>
              <a:defRPr/>
            </a:pPr>
            <a:r>
              <a:rPr lang="en-US" sz="2400" dirty="0"/>
              <a:t>Even </a:t>
            </a:r>
            <a:r>
              <a:rPr lang="en-US" sz="2400" dirty="0"/>
              <a:t>if you know where it occurs at the surface, can you tell from this outcrop how extensive a deposit this ore might be?  Which direction might it go as it gets deeper?</a:t>
            </a:r>
          </a:p>
        </p:txBody>
      </p:sp>
    </p:spTree>
    <p:extLst>
      <p:ext uri="{BB962C8B-B14F-4D97-AF65-F5344CB8AC3E}">
        <p14:creationId xmlns:p14="http://schemas.microsoft.com/office/powerpoint/2010/main" val="75170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2280" y="1906418"/>
            <a:ext cx="5325620" cy="164840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The largest mines are usually surface mines.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produce up to 150,000 tons of ore daily.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Heavy machinery and blasting procedures used.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32585" y="892357"/>
            <a:ext cx="3931161" cy="5241548"/>
            <a:chOff x="305550" y="1497411"/>
            <a:chExt cx="3931161" cy="5241548"/>
          </a:xfrm>
        </p:grpSpPr>
        <p:pic>
          <p:nvPicPr>
            <p:cNvPr id="7" name="Picture 6" descr="IMG_034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349643" y="2152604"/>
              <a:ext cx="5241548" cy="3931161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1066800" y="5753100"/>
              <a:ext cx="114300" cy="121655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 rot="20567399">
              <a:off x="336551" y="5670814"/>
              <a:ext cx="768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people</a:t>
              </a:r>
              <a:endParaRPr lang="en-US" sz="1200" b="1" dirty="0"/>
            </a:p>
          </p:txBody>
        </p:sp>
        <p:sp>
          <p:nvSpPr>
            <p:cNvPr id="10" name="Right Arrow 9"/>
            <p:cNvSpPr/>
            <p:nvPr/>
          </p:nvSpPr>
          <p:spPr>
            <a:xfrm rot="286348" flipV="1">
              <a:off x="922330" y="5769413"/>
              <a:ext cx="118322" cy="457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1517381" y="0"/>
            <a:ext cx="624840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457200">
              <a:spcBef>
                <a:spcPct val="0"/>
              </a:spcBef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Extraction: Surface Mining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 descr="Bingham Copper Mine AGI Mah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78" y="150506"/>
            <a:ext cx="2652979" cy="1753971"/>
          </a:xfrm>
          <a:prstGeom prst="rect">
            <a:avLst/>
          </a:prstGeom>
        </p:spPr>
      </p:pic>
      <p:pic>
        <p:nvPicPr>
          <p:cNvPr id="22" name="Picture 21" descr="Morenci Copper Mine AGI Collier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64" y="3739811"/>
            <a:ext cx="4222251" cy="28450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11746" y="6093265"/>
            <a:ext cx="444247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Golden Sunlight Gold Mine, MT. Note people for scale. Floor (where people are standing) was set to be blasted later that day. 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6978640" y="847604"/>
            <a:ext cx="244857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Bingham Copper Mine, Utah.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5852716" y="6528330"/>
            <a:ext cx="4403345" cy="34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Morenci Copper Mine, AZ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75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81200" y="0"/>
            <a:ext cx="8229600" cy="78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Exploration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127869" y="3902724"/>
            <a:ext cx="534051" cy="10534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1524000" y="2839559"/>
            <a:ext cx="8686800" cy="2743200"/>
            <a:chOff x="0" y="3093559"/>
            <a:chExt cx="8686800" cy="2743200"/>
          </a:xfrm>
        </p:grpSpPr>
        <p:sp>
          <p:nvSpPr>
            <p:cNvPr id="15" name="Rectangle 14"/>
            <p:cNvSpPr/>
            <p:nvPr/>
          </p:nvSpPr>
          <p:spPr>
            <a:xfrm>
              <a:off x="457200" y="3093559"/>
              <a:ext cx="8229600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0" y="3739890"/>
              <a:ext cx="2192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Land surface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406400" y="4088902"/>
              <a:ext cx="324362" cy="10831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781562" y="3739890"/>
              <a:ext cx="7442162" cy="477645"/>
            </a:xfrm>
            <a:custGeom>
              <a:avLst/>
              <a:gdLst>
                <a:gd name="connsiteX0" fmla="*/ 0 w 7442162"/>
                <a:gd name="connsiteY0" fmla="*/ 477645 h 477645"/>
                <a:gd name="connsiteX1" fmla="*/ 314795 w 7442162"/>
                <a:gd name="connsiteY1" fmla="*/ 466789 h 477645"/>
                <a:gd name="connsiteX2" fmla="*/ 542751 w 7442162"/>
                <a:gd name="connsiteY2" fmla="*/ 412511 h 477645"/>
                <a:gd name="connsiteX3" fmla="*/ 770706 w 7442162"/>
                <a:gd name="connsiteY3" fmla="*/ 369089 h 477645"/>
                <a:gd name="connsiteX4" fmla="*/ 1063792 w 7442162"/>
                <a:gd name="connsiteY4" fmla="*/ 271389 h 477645"/>
                <a:gd name="connsiteX5" fmla="*/ 1280892 w 7442162"/>
                <a:gd name="connsiteY5" fmla="*/ 162833 h 477645"/>
                <a:gd name="connsiteX6" fmla="*/ 1367733 w 7442162"/>
                <a:gd name="connsiteY6" fmla="*/ 119411 h 477645"/>
                <a:gd name="connsiteX7" fmla="*/ 1422008 w 7442162"/>
                <a:gd name="connsiteY7" fmla="*/ 97700 h 477645"/>
                <a:gd name="connsiteX8" fmla="*/ 1584833 w 7442162"/>
                <a:gd name="connsiteY8" fmla="*/ 21711 h 477645"/>
                <a:gd name="connsiteX9" fmla="*/ 1715093 w 7442162"/>
                <a:gd name="connsiteY9" fmla="*/ 0 h 477645"/>
                <a:gd name="connsiteX10" fmla="*/ 1964759 w 7442162"/>
                <a:gd name="connsiteY10" fmla="*/ 43422 h 477645"/>
                <a:gd name="connsiteX11" fmla="*/ 2084164 w 7442162"/>
                <a:gd name="connsiteY11" fmla="*/ 119411 h 477645"/>
                <a:gd name="connsiteX12" fmla="*/ 2149294 w 7442162"/>
                <a:gd name="connsiteY12" fmla="*/ 130267 h 477645"/>
                <a:gd name="connsiteX13" fmla="*/ 2236134 w 7442162"/>
                <a:gd name="connsiteY13" fmla="*/ 151978 h 477645"/>
                <a:gd name="connsiteX14" fmla="*/ 2496655 w 7442162"/>
                <a:gd name="connsiteY14" fmla="*/ 162833 h 477645"/>
                <a:gd name="connsiteX15" fmla="*/ 2605205 w 7442162"/>
                <a:gd name="connsiteY15" fmla="*/ 151978 h 477645"/>
                <a:gd name="connsiteX16" fmla="*/ 2822306 w 7442162"/>
                <a:gd name="connsiteY16" fmla="*/ 162833 h 477645"/>
                <a:gd name="connsiteX17" fmla="*/ 2974276 w 7442162"/>
                <a:gd name="connsiteY17" fmla="*/ 184544 h 477645"/>
                <a:gd name="connsiteX18" fmla="*/ 3039406 w 7442162"/>
                <a:gd name="connsiteY18" fmla="*/ 206256 h 477645"/>
                <a:gd name="connsiteX19" fmla="*/ 3104536 w 7442162"/>
                <a:gd name="connsiteY19" fmla="*/ 217111 h 477645"/>
                <a:gd name="connsiteX20" fmla="*/ 3158811 w 7442162"/>
                <a:gd name="connsiteY20" fmla="*/ 227967 h 477645"/>
                <a:gd name="connsiteX21" fmla="*/ 3278217 w 7442162"/>
                <a:gd name="connsiteY21" fmla="*/ 238822 h 477645"/>
                <a:gd name="connsiteX22" fmla="*/ 3462752 w 7442162"/>
                <a:gd name="connsiteY22" fmla="*/ 260533 h 477645"/>
                <a:gd name="connsiteX23" fmla="*/ 3506172 w 7442162"/>
                <a:gd name="connsiteY23" fmla="*/ 282244 h 477645"/>
                <a:gd name="connsiteX24" fmla="*/ 3538737 w 7442162"/>
                <a:gd name="connsiteY24" fmla="*/ 293100 h 477645"/>
                <a:gd name="connsiteX25" fmla="*/ 3571302 w 7442162"/>
                <a:gd name="connsiteY25" fmla="*/ 325667 h 477645"/>
                <a:gd name="connsiteX26" fmla="*/ 3603867 w 7442162"/>
                <a:gd name="connsiteY26" fmla="*/ 336522 h 477645"/>
                <a:gd name="connsiteX27" fmla="*/ 3744983 w 7442162"/>
                <a:gd name="connsiteY27" fmla="*/ 369089 h 477645"/>
                <a:gd name="connsiteX28" fmla="*/ 3962083 w 7442162"/>
                <a:gd name="connsiteY28" fmla="*/ 358233 h 477645"/>
                <a:gd name="connsiteX29" fmla="*/ 4016358 w 7442162"/>
                <a:gd name="connsiteY29" fmla="*/ 347378 h 477645"/>
                <a:gd name="connsiteX30" fmla="*/ 4081488 w 7442162"/>
                <a:gd name="connsiteY30" fmla="*/ 336522 h 477645"/>
                <a:gd name="connsiteX31" fmla="*/ 4222604 w 7442162"/>
                <a:gd name="connsiteY31" fmla="*/ 303956 h 477645"/>
                <a:gd name="connsiteX32" fmla="*/ 4287734 w 7442162"/>
                <a:gd name="connsiteY32" fmla="*/ 282244 h 477645"/>
                <a:gd name="connsiteX33" fmla="*/ 4493979 w 7442162"/>
                <a:gd name="connsiteY33" fmla="*/ 249678 h 477645"/>
                <a:gd name="connsiteX34" fmla="*/ 4537399 w 7442162"/>
                <a:gd name="connsiteY34" fmla="*/ 227967 h 477645"/>
                <a:gd name="connsiteX35" fmla="*/ 4580819 w 7442162"/>
                <a:gd name="connsiteY35" fmla="*/ 217111 h 477645"/>
                <a:gd name="connsiteX36" fmla="*/ 4645950 w 7442162"/>
                <a:gd name="connsiteY36" fmla="*/ 195400 h 477645"/>
                <a:gd name="connsiteX37" fmla="*/ 4689370 w 7442162"/>
                <a:gd name="connsiteY37" fmla="*/ 184544 h 477645"/>
                <a:gd name="connsiteX38" fmla="*/ 4808775 w 7442162"/>
                <a:gd name="connsiteY38" fmla="*/ 151978 h 477645"/>
                <a:gd name="connsiteX39" fmla="*/ 4873905 w 7442162"/>
                <a:gd name="connsiteY39" fmla="*/ 130267 h 477645"/>
                <a:gd name="connsiteX40" fmla="*/ 4993310 w 7442162"/>
                <a:gd name="connsiteY40" fmla="*/ 108555 h 477645"/>
                <a:gd name="connsiteX41" fmla="*/ 5091005 w 7442162"/>
                <a:gd name="connsiteY41" fmla="*/ 86844 h 477645"/>
                <a:gd name="connsiteX42" fmla="*/ 5166991 w 7442162"/>
                <a:gd name="connsiteY42" fmla="*/ 97700 h 477645"/>
                <a:gd name="connsiteX43" fmla="*/ 5318961 w 7442162"/>
                <a:gd name="connsiteY43" fmla="*/ 130267 h 477645"/>
                <a:gd name="connsiteX44" fmla="*/ 5416656 w 7442162"/>
                <a:gd name="connsiteY44" fmla="*/ 141122 h 477645"/>
                <a:gd name="connsiteX45" fmla="*/ 5492641 w 7442162"/>
                <a:gd name="connsiteY45" fmla="*/ 151978 h 477645"/>
                <a:gd name="connsiteX46" fmla="*/ 5666322 w 7442162"/>
                <a:gd name="connsiteY46" fmla="*/ 173689 h 477645"/>
                <a:gd name="connsiteX47" fmla="*/ 5753162 w 7442162"/>
                <a:gd name="connsiteY47" fmla="*/ 184544 h 477645"/>
                <a:gd name="connsiteX48" fmla="*/ 5959407 w 7442162"/>
                <a:gd name="connsiteY48" fmla="*/ 195400 h 477645"/>
                <a:gd name="connsiteX49" fmla="*/ 6067958 w 7442162"/>
                <a:gd name="connsiteY49" fmla="*/ 206256 h 477645"/>
                <a:gd name="connsiteX50" fmla="*/ 6143943 w 7442162"/>
                <a:gd name="connsiteY50" fmla="*/ 217111 h 477645"/>
                <a:gd name="connsiteX51" fmla="*/ 6328478 w 7442162"/>
                <a:gd name="connsiteY51" fmla="*/ 227967 h 477645"/>
                <a:gd name="connsiteX52" fmla="*/ 6654129 w 7442162"/>
                <a:gd name="connsiteY52" fmla="*/ 195400 h 477645"/>
                <a:gd name="connsiteX53" fmla="*/ 6708404 w 7442162"/>
                <a:gd name="connsiteY53" fmla="*/ 184544 h 477645"/>
                <a:gd name="connsiteX54" fmla="*/ 6784389 w 7442162"/>
                <a:gd name="connsiteY54" fmla="*/ 151978 h 477645"/>
                <a:gd name="connsiteX55" fmla="*/ 6914649 w 7442162"/>
                <a:gd name="connsiteY55" fmla="*/ 108555 h 477645"/>
                <a:gd name="connsiteX56" fmla="*/ 6968924 w 7442162"/>
                <a:gd name="connsiteY56" fmla="*/ 86844 h 477645"/>
                <a:gd name="connsiteX57" fmla="*/ 7186025 w 7442162"/>
                <a:gd name="connsiteY57" fmla="*/ 141122 h 477645"/>
                <a:gd name="connsiteX58" fmla="*/ 7294575 w 7442162"/>
                <a:gd name="connsiteY58" fmla="*/ 184544 h 477645"/>
                <a:gd name="connsiteX59" fmla="*/ 7359705 w 7442162"/>
                <a:gd name="connsiteY59" fmla="*/ 227967 h 477645"/>
                <a:gd name="connsiteX60" fmla="*/ 7392270 w 7442162"/>
                <a:gd name="connsiteY60" fmla="*/ 249678 h 477645"/>
                <a:gd name="connsiteX61" fmla="*/ 7435690 w 7442162"/>
                <a:gd name="connsiteY61" fmla="*/ 271389 h 47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442162" h="477645">
                  <a:moveTo>
                    <a:pt x="0" y="477645"/>
                  </a:moveTo>
                  <a:cubicBezTo>
                    <a:pt x="104932" y="474026"/>
                    <a:pt x="210095" y="474642"/>
                    <a:pt x="314795" y="466789"/>
                  </a:cubicBezTo>
                  <a:cubicBezTo>
                    <a:pt x="413371" y="459395"/>
                    <a:pt x="449611" y="437023"/>
                    <a:pt x="542751" y="412511"/>
                  </a:cubicBezTo>
                  <a:cubicBezTo>
                    <a:pt x="623738" y="391197"/>
                    <a:pt x="686288" y="383159"/>
                    <a:pt x="770706" y="369089"/>
                  </a:cubicBezTo>
                  <a:cubicBezTo>
                    <a:pt x="1149436" y="211277"/>
                    <a:pt x="620724" y="424767"/>
                    <a:pt x="1063792" y="271389"/>
                  </a:cubicBezTo>
                  <a:cubicBezTo>
                    <a:pt x="1149185" y="241828"/>
                    <a:pt x="1202857" y="204148"/>
                    <a:pt x="1280892" y="162833"/>
                  </a:cubicBezTo>
                  <a:cubicBezTo>
                    <a:pt x="1309495" y="147690"/>
                    <a:pt x="1338348" y="132974"/>
                    <a:pt x="1367733" y="119411"/>
                  </a:cubicBezTo>
                  <a:cubicBezTo>
                    <a:pt x="1385425" y="111245"/>
                    <a:pt x="1404351" y="105940"/>
                    <a:pt x="1422008" y="97700"/>
                  </a:cubicBezTo>
                  <a:cubicBezTo>
                    <a:pt x="1430410" y="93779"/>
                    <a:pt x="1549629" y="29995"/>
                    <a:pt x="1584833" y="21711"/>
                  </a:cubicBezTo>
                  <a:cubicBezTo>
                    <a:pt x="1627682" y="11628"/>
                    <a:pt x="1715093" y="0"/>
                    <a:pt x="1715093" y="0"/>
                  </a:cubicBezTo>
                  <a:cubicBezTo>
                    <a:pt x="1764490" y="5489"/>
                    <a:pt x="1898810" y="2836"/>
                    <a:pt x="1964759" y="43422"/>
                  </a:cubicBezTo>
                  <a:cubicBezTo>
                    <a:pt x="2033836" y="85933"/>
                    <a:pt x="2025784" y="106436"/>
                    <a:pt x="2084164" y="119411"/>
                  </a:cubicBezTo>
                  <a:cubicBezTo>
                    <a:pt x="2105649" y="124186"/>
                    <a:pt x="2127773" y="125655"/>
                    <a:pt x="2149294" y="130267"/>
                  </a:cubicBezTo>
                  <a:cubicBezTo>
                    <a:pt x="2178469" y="136519"/>
                    <a:pt x="2206322" y="150736"/>
                    <a:pt x="2236134" y="151978"/>
                  </a:cubicBezTo>
                  <a:lnTo>
                    <a:pt x="2496655" y="162833"/>
                  </a:lnTo>
                  <a:cubicBezTo>
                    <a:pt x="2532838" y="159215"/>
                    <a:pt x="2568841" y="151978"/>
                    <a:pt x="2605205" y="151978"/>
                  </a:cubicBezTo>
                  <a:cubicBezTo>
                    <a:pt x="2677662" y="151978"/>
                    <a:pt x="2750033" y="157670"/>
                    <a:pt x="2822306" y="162833"/>
                  </a:cubicBezTo>
                  <a:cubicBezTo>
                    <a:pt x="2869842" y="166229"/>
                    <a:pt x="2926502" y="176582"/>
                    <a:pt x="2974276" y="184544"/>
                  </a:cubicBezTo>
                  <a:cubicBezTo>
                    <a:pt x="2995986" y="191781"/>
                    <a:pt x="3017205" y="200705"/>
                    <a:pt x="3039406" y="206256"/>
                  </a:cubicBezTo>
                  <a:cubicBezTo>
                    <a:pt x="3060758" y="211594"/>
                    <a:pt x="3082882" y="213174"/>
                    <a:pt x="3104536" y="217111"/>
                  </a:cubicBezTo>
                  <a:cubicBezTo>
                    <a:pt x="3122688" y="220412"/>
                    <a:pt x="3140503" y="225678"/>
                    <a:pt x="3158811" y="227967"/>
                  </a:cubicBezTo>
                  <a:cubicBezTo>
                    <a:pt x="3198468" y="232924"/>
                    <a:pt x="3238431" y="235033"/>
                    <a:pt x="3278217" y="238822"/>
                  </a:cubicBezTo>
                  <a:cubicBezTo>
                    <a:pt x="3398809" y="250307"/>
                    <a:pt x="3360209" y="245884"/>
                    <a:pt x="3462752" y="260533"/>
                  </a:cubicBezTo>
                  <a:cubicBezTo>
                    <a:pt x="3477225" y="267770"/>
                    <a:pt x="3491299" y="275869"/>
                    <a:pt x="3506172" y="282244"/>
                  </a:cubicBezTo>
                  <a:cubicBezTo>
                    <a:pt x="3516689" y="286752"/>
                    <a:pt x="3529217" y="286753"/>
                    <a:pt x="3538737" y="293100"/>
                  </a:cubicBezTo>
                  <a:cubicBezTo>
                    <a:pt x="3551510" y="301616"/>
                    <a:pt x="3558529" y="317151"/>
                    <a:pt x="3571302" y="325667"/>
                  </a:cubicBezTo>
                  <a:cubicBezTo>
                    <a:pt x="3580822" y="332014"/>
                    <a:pt x="3593153" y="332504"/>
                    <a:pt x="3603867" y="336522"/>
                  </a:cubicBezTo>
                  <a:cubicBezTo>
                    <a:pt x="3693366" y="370085"/>
                    <a:pt x="3626623" y="354293"/>
                    <a:pt x="3744983" y="369089"/>
                  </a:cubicBezTo>
                  <a:cubicBezTo>
                    <a:pt x="3817350" y="365470"/>
                    <a:pt x="3889857" y="364011"/>
                    <a:pt x="3962083" y="358233"/>
                  </a:cubicBezTo>
                  <a:cubicBezTo>
                    <a:pt x="3980474" y="356762"/>
                    <a:pt x="3998206" y="350679"/>
                    <a:pt x="4016358" y="347378"/>
                  </a:cubicBezTo>
                  <a:cubicBezTo>
                    <a:pt x="4038012" y="343441"/>
                    <a:pt x="4059778" y="340141"/>
                    <a:pt x="4081488" y="336522"/>
                  </a:cubicBezTo>
                  <a:cubicBezTo>
                    <a:pt x="4170865" y="291831"/>
                    <a:pt x="4075110" y="333457"/>
                    <a:pt x="4222604" y="303956"/>
                  </a:cubicBezTo>
                  <a:cubicBezTo>
                    <a:pt x="4245044" y="299468"/>
                    <a:pt x="4265294" y="286732"/>
                    <a:pt x="4287734" y="282244"/>
                  </a:cubicBezTo>
                  <a:cubicBezTo>
                    <a:pt x="4355982" y="268594"/>
                    <a:pt x="4493979" y="249678"/>
                    <a:pt x="4493979" y="249678"/>
                  </a:cubicBezTo>
                  <a:cubicBezTo>
                    <a:pt x="4508452" y="242441"/>
                    <a:pt x="4522248" y="233649"/>
                    <a:pt x="4537399" y="227967"/>
                  </a:cubicBezTo>
                  <a:cubicBezTo>
                    <a:pt x="4551368" y="222728"/>
                    <a:pt x="4566529" y="221398"/>
                    <a:pt x="4580819" y="217111"/>
                  </a:cubicBezTo>
                  <a:cubicBezTo>
                    <a:pt x="4602739" y="210535"/>
                    <a:pt x="4623749" y="200951"/>
                    <a:pt x="4645950" y="195400"/>
                  </a:cubicBezTo>
                  <a:cubicBezTo>
                    <a:pt x="4660423" y="191781"/>
                    <a:pt x="4675217" y="189262"/>
                    <a:pt x="4689370" y="184544"/>
                  </a:cubicBezTo>
                  <a:cubicBezTo>
                    <a:pt x="4793960" y="149679"/>
                    <a:pt x="4690675" y="171661"/>
                    <a:pt x="4808775" y="151978"/>
                  </a:cubicBezTo>
                  <a:cubicBezTo>
                    <a:pt x="4830485" y="144741"/>
                    <a:pt x="4851827" y="136289"/>
                    <a:pt x="4873905" y="130267"/>
                  </a:cubicBezTo>
                  <a:cubicBezTo>
                    <a:pt x="4900719" y="122954"/>
                    <a:pt x="4968486" y="113069"/>
                    <a:pt x="4993310" y="108555"/>
                  </a:cubicBezTo>
                  <a:cubicBezTo>
                    <a:pt x="5043852" y="99365"/>
                    <a:pt x="5044534" y="98463"/>
                    <a:pt x="5091005" y="86844"/>
                  </a:cubicBezTo>
                  <a:cubicBezTo>
                    <a:pt x="5116334" y="90463"/>
                    <a:pt x="5141857" y="92912"/>
                    <a:pt x="5166991" y="97700"/>
                  </a:cubicBezTo>
                  <a:cubicBezTo>
                    <a:pt x="5217883" y="107394"/>
                    <a:pt x="5267471" y="124546"/>
                    <a:pt x="5318961" y="130267"/>
                  </a:cubicBezTo>
                  <a:lnTo>
                    <a:pt x="5416656" y="141122"/>
                  </a:lnTo>
                  <a:cubicBezTo>
                    <a:pt x="5442044" y="144296"/>
                    <a:pt x="5467270" y="148669"/>
                    <a:pt x="5492641" y="151978"/>
                  </a:cubicBezTo>
                  <a:lnTo>
                    <a:pt x="5666322" y="173689"/>
                  </a:lnTo>
                  <a:cubicBezTo>
                    <a:pt x="5695269" y="177307"/>
                    <a:pt x="5724030" y="183011"/>
                    <a:pt x="5753162" y="184544"/>
                  </a:cubicBezTo>
                  <a:lnTo>
                    <a:pt x="5959407" y="195400"/>
                  </a:lnTo>
                  <a:cubicBezTo>
                    <a:pt x="5995685" y="197902"/>
                    <a:pt x="6031843" y="202007"/>
                    <a:pt x="6067958" y="206256"/>
                  </a:cubicBezTo>
                  <a:cubicBezTo>
                    <a:pt x="6093368" y="209246"/>
                    <a:pt x="6118446" y="214986"/>
                    <a:pt x="6143943" y="217111"/>
                  </a:cubicBezTo>
                  <a:cubicBezTo>
                    <a:pt x="6205348" y="222228"/>
                    <a:pt x="6266966" y="224348"/>
                    <a:pt x="6328478" y="227967"/>
                  </a:cubicBezTo>
                  <a:lnTo>
                    <a:pt x="6654129" y="195400"/>
                  </a:lnTo>
                  <a:cubicBezTo>
                    <a:pt x="6672460" y="193305"/>
                    <a:pt x="6690901" y="190379"/>
                    <a:pt x="6708404" y="184544"/>
                  </a:cubicBezTo>
                  <a:cubicBezTo>
                    <a:pt x="6734546" y="175829"/>
                    <a:pt x="6758804" y="162213"/>
                    <a:pt x="6784389" y="151978"/>
                  </a:cubicBezTo>
                  <a:cubicBezTo>
                    <a:pt x="7037559" y="50705"/>
                    <a:pt x="6767712" y="157537"/>
                    <a:pt x="6914649" y="108555"/>
                  </a:cubicBezTo>
                  <a:cubicBezTo>
                    <a:pt x="6933134" y="102393"/>
                    <a:pt x="6950832" y="94081"/>
                    <a:pt x="6968924" y="86844"/>
                  </a:cubicBezTo>
                  <a:cubicBezTo>
                    <a:pt x="7228205" y="105366"/>
                    <a:pt x="7036878" y="66545"/>
                    <a:pt x="7186025" y="141122"/>
                  </a:cubicBezTo>
                  <a:cubicBezTo>
                    <a:pt x="7220881" y="158551"/>
                    <a:pt x="7294575" y="184544"/>
                    <a:pt x="7294575" y="184544"/>
                  </a:cubicBezTo>
                  <a:cubicBezTo>
                    <a:pt x="7356306" y="246279"/>
                    <a:pt x="7296868" y="196546"/>
                    <a:pt x="7359705" y="227967"/>
                  </a:cubicBezTo>
                  <a:cubicBezTo>
                    <a:pt x="7371374" y="233802"/>
                    <a:pt x="7380601" y="243843"/>
                    <a:pt x="7392270" y="249678"/>
                  </a:cubicBezTo>
                  <a:cubicBezTo>
                    <a:pt x="7442162" y="274625"/>
                    <a:pt x="7411166" y="246863"/>
                    <a:pt x="7435690" y="271389"/>
                  </a:cubicBezTo>
                </a:path>
              </a:pathLst>
            </a:cu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/>
            <p:cNvSpPr/>
            <p:nvPr/>
          </p:nvSpPr>
          <p:spPr>
            <a:xfrm rot="2813912">
              <a:off x="2414805" y="3578773"/>
              <a:ext cx="673012" cy="2616363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18726935">
              <a:off x="3690074" y="3702392"/>
              <a:ext cx="312118" cy="504531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06470" y="3093559"/>
              <a:ext cx="21927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Surface expression (outcrop) of ore</a:t>
              </a:r>
              <a:endParaRPr lang="en-US" dirty="0"/>
            </a:p>
          </p:txBody>
        </p:sp>
        <p:cxnSp>
          <p:nvCxnSpPr>
            <p:cNvPr id="12" name="Curved Connector 11"/>
            <p:cNvCxnSpPr/>
            <p:nvPr/>
          </p:nvCxnSpPr>
          <p:spPr>
            <a:xfrm rot="10800000" flipV="1">
              <a:off x="4137919" y="3349075"/>
              <a:ext cx="692568" cy="553647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17755" y="4374983"/>
              <a:ext cx="298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Continuation of ore body below the ground</a:t>
              </a:r>
              <a:endParaRPr lang="en-US" dirty="0"/>
            </a:p>
          </p:txBody>
        </p:sp>
        <p:cxnSp>
          <p:nvCxnSpPr>
            <p:cNvPr id="14" name="Curved Connector 13"/>
            <p:cNvCxnSpPr/>
            <p:nvPr/>
          </p:nvCxnSpPr>
          <p:spPr>
            <a:xfrm rot="10800000">
              <a:off x="3766693" y="4630500"/>
              <a:ext cx="1063794" cy="1589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1981200" y="5664691"/>
            <a:ext cx="8229600" cy="1074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sz="2400" dirty="0"/>
              <a:t>It could go this way . . .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981200" y="737217"/>
            <a:ext cx="8467095" cy="2468652"/>
          </a:xfrm>
        </p:spPr>
        <p:txBody>
          <a:bodyPr>
            <a:noAutofit/>
          </a:bodyPr>
          <a:lstStyle/>
          <a:p>
            <a:r>
              <a:rPr lang="en-US" sz="2400" dirty="0"/>
              <a:t>Mining is very expensive. </a:t>
            </a:r>
          </a:p>
          <a:p>
            <a:r>
              <a:rPr lang="en-US" sz="2400" dirty="0"/>
              <a:t>Taking time and resources to explore is thus important.</a:t>
            </a:r>
          </a:p>
          <a:p>
            <a:r>
              <a:rPr lang="en-US" sz="2400" dirty="0"/>
              <a:t>Need to determine the location, size, depth, and the orientation/trend of the deposit.</a:t>
            </a:r>
          </a:p>
        </p:txBody>
      </p:sp>
    </p:spTree>
    <p:extLst>
      <p:ext uri="{BB962C8B-B14F-4D97-AF65-F5344CB8AC3E}">
        <p14:creationId xmlns:p14="http://schemas.microsoft.com/office/powerpoint/2010/main" val="38764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81200" y="0"/>
            <a:ext cx="8229600" cy="78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Exploration</a:t>
            </a:r>
          </a:p>
        </p:txBody>
      </p:sp>
      <p:sp>
        <p:nvSpPr>
          <p:cNvPr id="17" name="Right Triangle 16"/>
          <p:cNvSpPr/>
          <p:nvPr/>
        </p:nvSpPr>
        <p:spPr>
          <a:xfrm rot="18726935">
            <a:off x="5214074" y="3702393"/>
            <a:ext cx="312118" cy="50453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127869" y="3902724"/>
            <a:ext cx="534051" cy="10534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1981200" y="5664691"/>
            <a:ext cx="8229600" cy="1074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sz="2400" dirty="0"/>
              <a:t>Or maybe it goes this way . . 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524001" y="2839559"/>
            <a:ext cx="9385817" cy="2743200"/>
            <a:chOff x="0" y="3093559"/>
            <a:chExt cx="9385817" cy="2743200"/>
          </a:xfrm>
        </p:grpSpPr>
        <p:sp>
          <p:nvSpPr>
            <p:cNvPr id="15" name="Rectangle 14"/>
            <p:cNvSpPr/>
            <p:nvPr/>
          </p:nvSpPr>
          <p:spPr>
            <a:xfrm>
              <a:off x="457200" y="3093559"/>
              <a:ext cx="8229600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0" y="3739890"/>
              <a:ext cx="2192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Land surface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406400" y="4088902"/>
              <a:ext cx="324362" cy="10831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781562" y="3739890"/>
              <a:ext cx="7442162" cy="477645"/>
            </a:xfrm>
            <a:custGeom>
              <a:avLst/>
              <a:gdLst>
                <a:gd name="connsiteX0" fmla="*/ 0 w 7442162"/>
                <a:gd name="connsiteY0" fmla="*/ 477645 h 477645"/>
                <a:gd name="connsiteX1" fmla="*/ 314795 w 7442162"/>
                <a:gd name="connsiteY1" fmla="*/ 466789 h 477645"/>
                <a:gd name="connsiteX2" fmla="*/ 542751 w 7442162"/>
                <a:gd name="connsiteY2" fmla="*/ 412511 h 477645"/>
                <a:gd name="connsiteX3" fmla="*/ 770706 w 7442162"/>
                <a:gd name="connsiteY3" fmla="*/ 369089 h 477645"/>
                <a:gd name="connsiteX4" fmla="*/ 1063792 w 7442162"/>
                <a:gd name="connsiteY4" fmla="*/ 271389 h 477645"/>
                <a:gd name="connsiteX5" fmla="*/ 1280892 w 7442162"/>
                <a:gd name="connsiteY5" fmla="*/ 162833 h 477645"/>
                <a:gd name="connsiteX6" fmla="*/ 1367733 w 7442162"/>
                <a:gd name="connsiteY6" fmla="*/ 119411 h 477645"/>
                <a:gd name="connsiteX7" fmla="*/ 1422008 w 7442162"/>
                <a:gd name="connsiteY7" fmla="*/ 97700 h 477645"/>
                <a:gd name="connsiteX8" fmla="*/ 1584833 w 7442162"/>
                <a:gd name="connsiteY8" fmla="*/ 21711 h 477645"/>
                <a:gd name="connsiteX9" fmla="*/ 1715093 w 7442162"/>
                <a:gd name="connsiteY9" fmla="*/ 0 h 477645"/>
                <a:gd name="connsiteX10" fmla="*/ 1964759 w 7442162"/>
                <a:gd name="connsiteY10" fmla="*/ 43422 h 477645"/>
                <a:gd name="connsiteX11" fmla="*/ 2084164 w 7442162"/>
                <a:gd name="connsiteY11" fmla="*/ 119411 h 477645"/>
                <a:gd name="connsiteX12" fmla="*/ 2149294 w 7442162"/>
                <a:gd name="connsiteY12" fmla="*/ 130267 h 477645"/>
                <a:gd name="connsiteX13" fmla="*/ 2236134 w 7442162"/>
                <a:gd name="connsiteY13" fmla="*/ 151978 h 477645"/>
                <a:gd name="connsiteX14" fmla="*/ 2496655 w 7442162"/>
                <a:gd name="connsiteY14" fmla="*/ 162833 h 477645"/>
                <a:gd name="connsiteX15" fmla="*/ 2605205 w 7442162"/>
                <a:gd name="connsiteY15" fmla="*/ 151978 h 477645"/>
                <a:gd name="connsiteX16" fmla="*/ 2822306 w 7442162"/>
                <a:gd name="connsiteY16" fmla="*/ 162833 h 477645"/>
                <a:gd name="connsiteX17" fmla="*/ 2974276 w 7442162"/>
                <a:gd name="connsiteY17" fmla="*/ 184544 h 477645"/>
                <a:gd name="connsiteX18" fmla="*/ 3039406 w 7442162"/>
                <a:gd name="connsiteY18" fmla="*/ 206256 h 477645"/>
                <a:gd name="connsiteX19" fmla="*/ 3104536 w 7442162"/>
                <a:gd name="connsiteY19" fmla="*/ 217111 h 477645"/>
                <a:gd name="connsiteX20" fmla="*/ 3158811 w 7442162"/>
                <a:gd name="connsiteY20" fmla="*/ 227967 h 477645"/>
                <a:gd name="connsiteX21" fmla="*/ 3278217 w 7442162"/>
                <a:gd name="connsiteY21" fmla="*/ 238822 h 477645"/>
                <a:gd name="connsiteX22" fmla="*/ 3462752 w 7442162"/>
                <a:gd name="connsiteY22" fmla="*/ 260533 h 477645"/>
                <a:gd name="connsiteX23" fmla="*/ 3506172 w 7442162"/>
                <a:gd name="connsiteY23" fmla="*/ 282244 h 477645"/>
                <a:gd name="connsiteX24" fmla="*/ 3538737 w 7442162"/>
                <a:gd name="connsiteY24" fmla="*/ 293100 h 477645"/>
                <a:gd name="connsiteX25" fmla="*/ 3571302 w 7442162"/>
                <a:gd name="connsiteY25" fmla="*/ 325667 h 477645"/>
                <a:gd name="connsiteX26" fmla="*/ 3603867 w 7442162"/>
                <a:gd name="connsiteY26" fmla="*/ 336522 h 477645"/>
                <a:gd name="connsiteX27" fmla="*/ 3744983 w 7442162"/>
                <a:gd name="connsiteY27" fmla="*/ 369089 h 477645"/>
                <a:gd name="connsiteX28" fmla="*/ 3962083 w 7442162"/>
                <a:gd name="connsiteY28" fmla="*/ 358233 h 477645"/>
                <a:gd name="connsiteX29" fmla="*/ 4016358 w 7442162"/>
                <a:gd name="connsiteY29" fmla="*/ 347378 h 477645"/>
                <a:gd name="connsiteX30" fmla="*/ 4081488 w 7442162"/>
                <a:gd name="connsiteY30" fmla="*/ 336522 h 477645"/>
                <a:gd name="connsiteX31" fmla="*/ 4222604 w 7442162"/>
                <a:gd name="connsiteY31" fmla="*/ 303956 h 477645"/>
                <a:gd name="connsiteX32" fmla="*/ 4287734 w 7442162"/>
                <a:gd name="connsiteY32" fmla="*/ 282244 h 477645"/>
                <a:gd name="connsiteX33" fmla="*/ 4493979 w 7442162"/>
                <a:gd name="connsiteY33" fmla="*/ 249678 h 477645"/>
                <a:gd name="connsiteX34" fmla="*/ 4537399 w 7442162"/>
                <a:gd name="connsiteY34" fmla="*/ 227967 h 477645"/>
                <a:gd name="connsiteX35" fmla="*/ 4580819 w 7442162"/>
                <a:gd name="connsiteY35" fmla="*/ 217111 h 477645"/>
                <a:gd name="connsiteX36" fmla="*/ 4645950 w 7442162"/>
                <a:gd name="connsiteY36" fmla="*/ 195400 h 477645"/>
                <a:gd name="connsiteX37" fmla="*/ 4689370 w 7442162"/>
                <a:gd name="connsiteY37" fmla="*/ 184544 h 477645"/>
                <a:gd name="connsiteX38" fmla="*/ 4808775 w 7442162"/>
                <a:gd name="connsiteY38" fmla="*/ 151978 h 477645"/>
                <a:gd name="connsiteX39" fmla="*/ 4873905 w 7442162"/>
                <a:gd name="connsiteY39" fmla="*/ 130267 h 477645"/>
                <a:gd name="connsiteX40" fmla="*/ 4993310 w 7442162"/>
                <a:gd name="connsiteY40" fmla="*/ 108555 h 477645"/>
                <a:gd name="connsiteX41" fmla="*/ 5091005 w 7442162"/>
                <a:gd name="connsiteY41" fmla="*/ 86844 h 477645"/>
                <a:gd name="connsiteX42" fmla="*/ 5166991 w 7442162"/>
                <a:gd name="connsiteY42" fmla="*/ 97700 h 477645"/>
                <a:gd name="connsiteX43" fmla="*/ 5318961 w 7442162"/>
                <a:gd name="connsiteY43" fmla="*/ 130267 h 477645"/>
                <a:gd name="connsiteX44" fmla="*/ 5416656 w 7442162"/>
                <a:gd name="connsiteY44" fmla="*/ 141122 h 477645"/>
                <a:gd name="connsiteX45" fmla="*/ 5492641 w 7442162"/>
                <a:gd name="connsiteY45" fmla="*/ 151978 h 477645"/>
                <a:gd name="connsiteX46" fmla="*/ 5666322 w 7442162"/>
                <a:gd name="connsiteY46" fmla="*/ 173689 h 477645"/>
                <a:gd name="connsiteX47" fmla="*/ 5753162 w 7442162"/>
                <a:gd name="connsiteY47" fmla="*/ 184544 h 477645"/>
                <a:gd name="connsiteX48" fmla="*/ 5959407 w 7442162"/>
                <a:gd name="connsiteY48" fmla="*/ 195400 h 477645"/>
                <a:gd name="connsiteX49" fmla="*/ 6067958 w 7442162"/>
                <a:gd name="connsiteY49" fmla="*/ 206256 h 477645"/>
                <a:gd name="connsiteX50" fmla="*/ 6143943 w 7442162"/>
                <a:gd name="connsiteY50" fmla="*/ 217111 h 477645"/>
                <a:gd name="connsiteX51" fmla="*/ 6328478 w 7442162"/>
                <a:gd name="connsiteY51" fmla="*/ 227967 h 477645"/>
                <a:gd name="connsiteX52" fmla="*/ 6654129 w 7442162"/>
                <a:gd name="connsiteY52" fmla="*/ 195400 h 477645"/>
                <a:gd name="connsiteX53" fmla="*/ 6708404 w 7442162"/>
                <a:gd name="connsiteY53" fmla="*/ 184544 h 477645"/>
                <a:gd name="connsiteX54" fmla="*/ 6784389 w 7442162"/>
                <a:gd name="connsiteY54" fmla="*/ 151978 h 477645"/>
                <a:gd name="connsiteX55" fmla="*/ 6914649 w 7442162"/>
                <a:gd name="connsiteY55" fmla="*/ 108555 h 477645"/>
                <a:gd name="connsiteX56" fmla="*/ 6968924 w 7442162"/>
                <a:gd name="connsiteY56" fmla="*/ 86844 h 477645"/>
                <a:gd name="connsiteX57" fmla="*/ 7186025 w 7442162"/>
                <a:gd name="connsiteY57" fmla="*/ 141122 h 477645"/>
                <a:gd name="connsiteX58" fmla="*/ 7294575 w 7442162"/>
                <a:gd name="connsiteY58" fmla="*/ 184544 h 477645"/>
                <a:gd name="connsiteX59" fmla="*/ 7359705 w 7442162"/>
                <a:gd name="connsiteY59" fmla="*/ 227967 h 477645"/>
                <a:gd name="connsiteX60" fmla="*/ 7392270 w 7442162"/>
                <a:gd name="connsiteY60" fmla="*/ 249678 h 477645"/>
                <a:gd name="connsiteX61" fmla="*/ 7435690 w 7442162"/>
                <a:gd name="connsiteY61" fmla="*/ 271389 h 47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442162" h="477645">
                  <a:moveTo>
                    <a:pt x="0" y="477645"/>
                  </a:moveTo>
                  <a:cubicBezTo>
                    <a:pt x="104932" y="474026"/>
                    <a:pt x="210095" y="474642"/>
                    <a:pt x="314795" y="466789"/>
                  </a:cubicBezTo>
                  <a:cubicBezTo>
                    <a:pt x="413371" y="459395"/>
                    <a:pt x="449611" y="437023"/>
                    <a:pt x="542751" y="412511"/>
                  </a:cubicBezTo>
                  <a:cubicBezTo>
                    <a:pt x="623738" y="391197"/>
                    <a:pt x="686288" y="383159"/>
                    <a:pt x="770706" y="369089"/>
                  </a:cubicBezTo>
                  <a:cubicBezTo>
                    <a:pt x="1149436" y="211277"/>
                    <a:pt x="620724" y="424767"/>
                    <a:pt x="1063792" y="271389"/>
                  </a:cubicBezTo>
                  <a:cubicBezTo>
                    <a:pt x="1149185" y="241828"/>
                    <a:pt x="1202857" y="204148"/>
                    <a:pt x="1280892" y="162833"/>
                  </a:cubicBezTo>
                  <a:cubicBezTo>
                    <a:pt x="1309495" y="147690"/>
                    <a:pt x="1338348" y="132974"/>
                    <a:pt x="1367733" y="119411"/>
                  </a:cubicBezTo>
                  <a:cubicBezTo>
                    <a:pt x="1385425" y="111245"/>
                    <a:pt x="1404351" y="105940"/>
                    <a:pt x="1422008" y="97700"/>
                  </a:cubicBezTo>
                  <a:cubicBezTo>
                    <a:pt x="1430410" y="93779"/>
                    <a:pt x="1549629" y="29995"/>
                    <a:pt x="1584833" y="21711"/>
                  </a:cubicBezTo>
                  <a:cubicBezTo>
                    <a:pt x="1627682" y="11628"/>
                    <a:pt x="1715093" y="0"/>
                    <a:pt x="1715093" y="0"/>
                  </a:cubicBezTo>
                  <a:cubicBezTo>
                    <a:pt x="1764490" y="5489"/>
                    <a:pt x="1898810" y="2836"/>
                    <a:pt x="1964759" y="43422"/>
                  </a:cubicBezTo>
                  <a:cubicBezTo>
                    <a:pt x="2033836" y="85933"/>
                    <a:pt x="2025784" y="106436"/>
                    <a:pt x="2084164" y="119411"/>
                  </a:cubicBezTo>
                  <a:cubicBezTo>
                    <a:pt x="2105649" y="124186"/>
                    <a:pt x="2127773" y="125655"/>
                    <a:pt x="2149294" y="130267"/>
                  </a:cubicBezTo>
                  <a:cubicBezTo>
                    <a:pt x="2178469" y="136519"/>
                    <a:pt x="2206322" y="150736"/>
                    <a:pt x="2236134" y="151978"/>
                  </a:cubicBezTo>
                  <a:lnTo>
                    <a:pt x="2496655" y="162833"/>
                  </a:lnTo>
                  <a:cubicBezTo>
                    <a:pt x="2532838" y="159215"/>
                    <a:pt x="2568841" y="151978"/>
                    <a:pt x="2605205" y="151978"/>
                  </a:cubicBezTo>
                  <a:cubicBezTo>
                    <a:pt x="2677662" y="151978"/>
                    <a:pt x="2750033" y="157670"/>
                    <a:pt x="2822306" y="162833"/>
                  </a:cubicBezTo>
                  <a:cubicBezTo>
                    <a:pt x="2869842" y="166229"/>
                    <a:pt x="2926502" y="176582"/>
                    <a:pt x="2974276" y="184544"/>
                  </a:cubicBezTo>
                  <a:cubicBezTo>
                    <a:pt x="2995986" y="191781"/>
                    <a:pt x="3017205" y="200705"/>
                    <a:pt x="3039406" y="206256"/>
                  </a:cubicBezTo>
                  <a:cubicBezTo>
                    <a:pt x="3060758" y="211594"/>
                    <a:pt x="3082882" y="213174"/>
                    <a:pt x="3104536" y="217111"/>
                  </a:cubicBezTo>
                  <a:cubicBezTo>
                    <a:pt x="3122688" y="220412"/>
                    <a:pt x="3140503" y="225678"/>
                    <a:pt x="3158811" y="227967"/>
                  </a:cubicBezTo>
                  <a:cubicBezTo>
                    <a:pt x="3198468" y="232924"/>
                    <a:pt x="3238431" y="235033"/>
                    <a:pt x="3278217" y="238822"/>
                  </a:cubicBezTo>
                  <a:cubicBezTo>
                    <a:pt x="3398809" y="250307"/>
                    <a:pt x="3360209" y="245884"/>
                    <a:pt x="3462752" y="260533"/>
                  </a:cubicBezTo>
                  <a:cubicBezTo>
                    <a:pt x="3477225" y="267770"/>
                    <a:pt x="3491299" y="275869"/>
                    <a:pt x="3506172" y="282244"/>
                  </a:cubicBezTo>
                  <a:cubicBezTo>
                    <a:pt x="3516689" y="286752"/>
                    <a:pt x="3529217" y="286753"/>
                    <a:pt x="3538737" y="293100"/>
                  </a:cubicBezTo>
                  <a:cubicBezTo>
                    <a:pt x="3551510" y="301616"/>
                    <a:pt x="3558529" y="317151"/>
                    <a:pt x="3571302" y="325667"/>
                  </a:cubicBezTo>
                  <a:cubicBezTo>
                    <a:pt x="3580822" y="332014"/>
                    <a:pt x="3593153" y="332504"/>
                    <a:pt x="3603867" y="336522"/>
                  </a:cubicBezTo>
                  <a:cubicBezTo>
                    <a:pt x="3693366" y="370085"/>
                    <a:pt x="3626623" y="354293"/>
                    <a:pt x="3744983" y="369089"/>
                  </a:cubicBezTo>
                  <a:cubicBezTo>
                    <a:pt x="3817350" y="365470"/>
                    <a:pt x="3889857" y="364011"/>
                    <a:pt x="3962083" y="358233"/>
                  </a:cubicBezTo>
                  <a:cubicBezTo>
                    <a:pt x="3980474" y="356762"/>
                    <a:pt x="3998206" y="350679"/>
                    <a:pt x="4016358" y="347378"/>
                  </a:cubicBezTo>
                  <a:cubicBezTo>
                    <a:pt x="4038012" y="343441"/>
                    <a:pt x="4059778" y="340141"/>
                    <a:pt x="4081488" y="336522"/>
                  </a:cubicBezTo>
                  <a:cubicBezTo>
                    <a:pt x="4170865" y="291831"/>
                    <a:pt x="4075110" y="333457"/>
                    <a:pt x="4222604" y="303956"/>
                  </a:cubicBezTo>
                  <a:cubicBezTo>
                    <a:pt x="4245044" y="299468"/>
                    <a:pt x="4265294" y="286732"/>
                    <a:pt x="4287734" y="282244"/>
                  </a:cubicBezTo>
                  <a:cubicBezTo>
                    <a:pt x="4355982" y="268594"/>
                    <a:pt x="4493979" y="249678"/>
                    <a:pt x="4493979" y="249678"/>
                  </a:cubicBezTo>
                  <a:cubicBezTo>
                    <a:pt x="4508452" y="242441"/>
                    <a:pt x="4522248" y="233649"/>
                    <a:pt x="4537399" y="227967"/>
                  </a:cubicBezTo>
                  <a:cubicBezTo>
                    <a:pt x="4551368" y="222728"/>
                    <a:pt x="4566529" y="221398"/>
                    <a:pt x="4580819" y="217111"/>
                  </a:cubicBezTo>
                  <a:cubicBezTo>
                    <a:pt x="4602739" y="210535"/>
                    <a:pt x="4623749" y="200951"/>
                    <a:pt x="4645950" y="195400"/>
                  </a:cubicBezTo>
                  <a:cubicBezTo>
                    <a:pt x="4660423" y="191781"/>
                    <a:pt x="4675217" y="189262"/>
                    <a:pt x="4689370" y="184544"/>
                  </a:cubicBezTo>
                  <a:cubicBezTo>
                    <a:pt x="4793960" y="149679"/>
                    <a:pt x="4690675" y="171661"/>
                    <a:pt x="4808775" y="151978"/>
                  </a:cubicBezTo>
                  <a:cubicBezTo>
                    <a:pt x="4830485" y="144741"/>
                    <a:pt x="4851827" y="136289"/>
                    <a:pt x="4873905" y="130267"/>
                  </a:cubicBezTo>
                  <a:cubicBezTo>
                    <a:pt x="4900719" y="122954"/>
                    <a:pt x="4968486" y="113069"/>
                    <a:pt x="4993310" y="108555"/>
                  </a:cubicBezTo>
                  <a:cubicBezTo>
                    <a:pt x="5043852" y="99365"/>
                    <a:pt x="5044534" y="98463"/>
                    <a:pt x="5091005" y="86844"/>
                  </a:cubicBezTo>
                  <a:cubicBezTo>
                    <a:pt x="5116334" y="90463"/>
                    <a:pt x="5141857" y="92912"/>
                    <a:pt x="5166991" y="97700"/>
                  </a:cubicBezTo>
                  <a:cubicBezTo>
                    <a:pt x="5217883" y="107394"/>
                    <a:pt x="5267471" y="124546"/>
                    <a:pt x="5318961" y="130267"/>
                  </a:cubicBezTo>
                  <a:lnTo>
                    <a:pt x="5416656" y="141122"/>
                  </a:lnTo>
                  <a:cubicBezTo>
                    <a:pt x="5442044" y="144296"/>
                    <a:pt x="5467270" y="148669"/>
                    <a:pt x="5492641" y="151978"/>
                  </a:cubicBezTo>
                  <a:lnTo>
                    <a:pt x="5666322" y="173689"/>
                  </a:lnTo>
                  <a:cubicBezTo>
                    <a:pt x="5695269" y="177307"/>
                    <a:pt x="5724030" y="183011"/>
                    <a:pt x="5753162" y="184544"/>
                  </a:cubicBezTo>
                  <a:lnTo>
                    <a:pt x="5959407" y="195400"/>
                  </a:lnTo>
                  <a:cubicBezTo>
                    <a:pt x="5995685" y="197902"/>
                    <a:pt x="6031843" y="202007"/>
                    <a:pt x="6067958" y="206256"/>
                  </a:cubicBezTo>
                  <a:cubicBezTo>
                    <a:pt x="6093368" y="209246"/>
                    <a:pt x="6118446" y="214986"/>
                    <a:pt x="6143943" y="217111"/>
                  </a:cubicBezTo>
                  <a:cubicBezTo>
                    <a:pt x="6205348" y="222228"/>
                    <a:pt x="6266966" y="224348"/>
                    <a:pt x="6328478" y="227967"/>
                  </a:cubicBezTo>
                  <a:lnTo>
                    <a:pt x="6654129" y="195400"/>
                  </a:lnTo>
                  <a:cubicBezTo>
                    <a:pt x="6672460" y="193305"/>
                    <a:pt x="6690901" y="190379"/>
                    <a:pt x="6708404" y="184544"/>
                  </a:cubicBezTo>
                  <a:cubicBezTo>
                    <a:pt x="6734546" y="175829"/>
                    <a:pt x="6758804" y="162213"/>
                    <a:pt x="6784389" y="151978"/>
                  </a:cubicBezTo>
                  <a:cubicBezTo>
                    <a:pt x="7037559" y="50705"/>
                    <a:pt x="6767712" y="157537"/>
                    <a:pt x="6914649" y="108555"/>
                  </a:cubicBezTo>
                  <a:cubicBezTo>
                    <a:pt x="6933134" y="102393"/>
                    <a:pt x="6950832" y="94081"/>
                    <a:pt x="6968924" y="86844"/>
                  </a:cubicBezTo>
                  <a:cubicBezTo>
                    <a:pt x="7228205" y="105366"/>
                    <a:pt x="7036878" y="66545"/>
                    <a:pt x="7186025" y="141122"/>
                  </a:cubicBezTo>
                  <a:cubicBezTo>
                    <a:pt x="7220881" y="158551"/>
                    <a:pt x="7294575" y="184544"/>
                    <a:pt x="7294575" y="184544"/>
                  </a:cubicBezTo>
                  <a:cubicBezTo>
                    <a:pt x="7356306" y="246279"/>
                    <a:pt x="7296868" y="196546"/>
                    <a:pt x="7359705" y="227967"/>
                  </a:cubicBezTo>
                  <a:cubicBezTo>
                    <a:pt x="7371374" y="233802"/>
                    <a:pt x="7380601" y="243843"/>
                    <a:pt x="7392270" y="249678"/>
                  </a:cubicBezTo>
                  <a:cubicBezTo>
                    <a:pt x="7442162" y="274625"/>
                    <a:pt x="7411166" y="246863"/>
                    <a:pt x="7435690" y="271389"/>
                  </a:cubicBezTo>
                </a:path>
              </a:pathLst>
            </a:cu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/>
            <p:cNvSpPr/>
            <p:nvPr/>
          </p:nvSpPr>
          <p:spPr>
            <a:xfrm rot="4436162">
              <a:off x="1649945" y="2884647"/>
              <a:ext cx="793340" cy="3309682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06470" y="3093559"/>
              <a:ext cx="21927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Surface expression (outcrop) of ore</a:t>
              </a:r>
              <a:endParaRPr lang="en-US" dirty="0"/>
            </a:p>
          </p:txBody>
        </p:sp>
        <p:cxnSp>
          <p:nvCxnSpPr>
            <p:cNvPr id="12" name="Curved Connector 11"/>
            <p:cNvCxnSpPr/>
            <p:nvPr/>
          </p:nvCxnSpPr>
          <p:spPr>
            <a:xfrm rot="10800000" flipV="1">
              <a:off x="4137919" y="3349075"/>
              <a:ext cx="692568" cy="553647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401115" y="3940109"/>
              <a:ext cx="298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Continuation of ore body below the ground</a:t>
              </a:r>
              <a:endParaRPr lang="en-US" dirty="0"/>
            </a:p>
          </p:txBody>
        </p:sp>
        <p:cxnSp>
          <p:nvCxnSpPr>
            <p:cNvPr id="14" name="Curved Connector 13"/>
            <p:cNvCxnSpPr/>
            <p:nvPr/>
          </p:nvCxnSpPr>
          <p:spPr>
            <a:xfrm rot="10800000" flipV="1">
              <a:off x="5933441" y="4156575"/>
              <a:ext cx="441367" cy="341091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Parallelogram 20"/>
            <p:cNvSpPr/>
            <p:nvPr/>
          </p:nvSpPr>
          <p:spPr>
            <a:xfrm rot="6593523">
              <a:off x="5277424" y="3115633"/>
              <a:ext cx="721630" cy="3635767"/>
            </a:xfrm>
            <a:prstGeom prst="parallelogram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tored Data 21"/>
            <p:cNvSpPr/>
            <p:nvPr/>
          </p:nvSpPr>
          <p:spPr>
            <a:xfrm rot="5400000">
              <a:off x="3346383" y="3855865"/>
              <a:ext cx="676030" cy="785119"/>
            </a:xfrm>
            <a:prstGeom prst="flowChartOnlineStorag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1981200" y="737217"/>
            <a:ext cx="8467095" cy="2468652"/>
          </a:xfrm>
        </p:spPr>
        <p:txBody>
          <a:bodyPr>
            <a:noAutofit/>
          </a:bodyPr>
          <a:lstStyle/>
          <a:p>
            <a:r>
              <a:rPr lang="en-US" sz="2400" dirty="0"/>
              <a:t>Mining is very expensive. </a:t>
            </a:r>
          </a:p>
          <a:p>
            <a:r>
              <a:rPr lang="en-US" sz="2400" dirty="0"/>
              <a:t>Taking time and resources to explore is thus important.</a:t>
            </a:r>
          </a:p>
          <a:p>
            <a:r>
              <a:rPr lang="en-US" sz="2400" dirty="0"/>
              <a:t>Need to determine the location, size, depth, and the orientation/trend of the deposit.</a:t>
            </a:r>
          </a:p>
        </p:txBody>
      </p:sp>
    </p:spTree>
    <p:extLst>
      <p:ext uri="{BB962C8B-B14F-4D97-AF65-F5344CB8AC3E}">
        <p14:creationId xmlns:p14="http://schemas.microsoft.com/office/powerpoint/2010/main" val="22861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81200" y="0"/>
            <a:ext cx="8229600" cy="78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Exploration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524000" y="2838058"/>
            <a:ext cx="8686800" cy="2743200"/>
            <a:chOff x="0" y="3093559"/>
            <a:chExt cx="8686800" cy="2743200"/>
          </a:xfrm>
        </p:grpSpPr>
        <p:grpSp>
          <p:nvGrpSpPr>
            <p:cNvPr id="36" name="Group 35"/>
            <p:cNvGrpSpPr/>
            <p:nvPr/>
          </p:nvGrpSpPr>
          <p:grpSpPr>
            <a:xfrm>
              <a:off x="0" y="3093559"/>
              <a:ext cx="8686800" cy="2743200"/>
              <a:chOff x="0" y="3093559"/>
              <a:chExt cx="8686800" cy="27432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457200" y="3093559"/>
                <a:ext cx="8229600" cy="274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0" y="3739890"/>
                <a:ext cx="21927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Land surface</a:t>
                </a:r>
                <a:endParaRPr lang="en-US" dirty="0"/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406400" y="4088902"/>
                <a:ext cx="324362" cy="10831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Freeform 42"/>
              <p:cNvSpPr/>
              <p:nvPr/>
            </p:nvSpPr>
            <p:spPr>
              <a:xfrm>
                <a:off x="781562" y="3739890"/>
                <a:ext cx="7442162" cy="477645"/>
              </a:xfrm>
              <a:custGeom>
                <a:avLst/>
                <a:gdLst>
                  <a:gd name="connsiteX0" fmla="*/ 0 w 7442162"/>
                  <a:gd name="connsiteY0" fmla="*/ 477645 h 477645"/>
                  <a:gd name="connsiteX1" fmla="*/ 314795 w 7442162"/>
                  <a:gd name="connsiteY1" fmla="*/ 466789 h 477645"/>
                  <a:gd name="connsiteX2" fmla="*/ 542751 w 7442162"/>
                  <a:gd name="connsiteY2" fmla="*/ 412511 h 477645"/>
                  <a:gd name="connsiteX3" fmla="*/ 770706 w 7442162"/>
                  <a:gd name="connsiteY3" fmla="*/ 369089 h 477645"/>
                  <a:gd name="connsiteX4" fmla="*/ 1063792 w 7442162"/>
                  <a:gd name="connsiteY4" fmla="*/ 271389 h 477645"/>
                  <a:gd name="connsiteX5" fmla="*/ 1280892 w 7442162"/>
                  <a:gd name="connsiteY5" fmla="*/ 162833 h 477645"/>
                  <a:gd name="connsiteX6" fmla="*/ 1367733 w 7442162"/>
                  <a:gd name="connsiteY6" fmla="*/ 119411 h 477645"/>
                  <a:gd name="connsiteX7" fmla="*/ 1422008 w 7442162"/>
                  <a:gd name="connsiteY7" fmla="*/ 97700 h 477645"/>
                  <a:gd name="connsiteX8" fmla="*/ 1584833 w 7442162"/>
                  <a:gd name="connsiteY8" fmla="*/ 21711 h 477645"/>
                  <a:gd name="connsiteX9" fmla="*/ 1715093 w 7442162"/>
                  <a:gd name="connsiteY9" fmla="*/ 0 h 477645"/>
                  <a:gd name="connsiteX10" fmla="*/ 1964759 w 7442162"/>
                  <a:gd name="connsiteY10" fmla="*/ 43422 h 477645"/>
                  <a:gd name="connsiteX11" fmla="*/ 2084164 w 7442162"/>
                  <a:gd name="connsiteY11" fmla="*/ 119411 h 477645"/>
                  <a:gd name="connsiteX12" fmla="*/ 2149294 w 7442162"/>
                  <a:gd name="connsiteY12" fmla="*/ 130267 h 477645"/>
                  <a:gd name="connsiteX13" fmla="*/ 2236134 w 7442162"/>
                  <a:gd name="connsiteY13" fmla="*/ 151978 h 477645"/>
                  <a:gd name="connsiteX14" fmla="*/ 2496655 w 7442162"/>
                  <a:gd name="connsiteY14" fmla="*/ 162833 h 477645"/>
                  <a:gd name="connsiteX15" fmla="*/ 2605205 w 7442162"/>
                  <a:gd name="connsiteY15" fmla="*/ 151978 h 477645"/>
                  <a:gd name="connsiteX16" fmla="*/ 2822306 w 7442162"/>
                  <a:gd name="connsiteY16" fmla="*/ 162833 h 477645"/>
                  <a:gd name="connsiteX17" fmla="*/ 2974276 w 7442162"/>
                  <a:gd name="connsiteY17" fmla="*/ 184544 h 477645"/>
                  <a:gd name="connsiteX18" fmla="*/ 3039406 w 7442162"/>
                  <a:gd name="connsiteY18" fmla="*/ 206256 h 477645"/>
                  <a:gd name="connsiteX19" fmla="*/ 3104536 w 7442162"/>
                  <a:gd name="connsiteY19" fmla="*/ 217111 h 477645"/>
                  <a:gd name="connsiteX20" fmla="*/ 3158811 w 7442162"/>
                  <a:gd name="connsiteY20" fmla="*/ 227967 h 477645"/>
                  <a:gd name="connsiteX21" fmla="*/ 3278217 w 7442162"/>
                  <a:gd name="connsiteY21" fmla="*/ 238822 h 477645"/>
                  <a:gd name="connsiteX22" fmla="*/ 3462752 w 7442162"/>
                  <a:gd name="connsiteY22" fmla="*/ 260533 h 477645"/>
                  <a:gd name="connsiteX23" fmla="*/ 3506172 w 7442162"/>
                  <a:gd name="connsiteY23" fmla="*/ 282244 h 477645"/>
                  <a:gd name="connsiteX24" fmla="*/ 3538737 w 7442162"/>
                  <a:gd name="connsiteY24" fmla="*/ 293100 h 477645"/>
                  <a:gd name="connsiteX25" fmla="*/ 3571302 w 7442162"/>
                  <a:gd name="connsiteY25" fmla="*/ 325667 h 477645"/>
                  <a:gd name="connsiteX26" fmla="*/ 3603867 w 7442162"/>
                  <a:gd name="connsiteY26" fmla="*/ 336522 h 477645"/>
                  <a:gd name="connsiteX27" fmla="*/ 3744983 w 7442162"/>
                  <a:gd name="connsiteY27" fmla="*/ 369089 h 477645"/>
                  <a:gd name="connsiteX28" fmla="*/ 3962083 w 7442162"/>
                  <a:gd name="connsiteY28" fmla="*/ 358233 h 477645"/>
                  <a:gd name="connsiteX29" fmla="*/ 4016358 w 7442162"/>
                  <a:gd name="connsiteY29" fmla="*/ 347378 h 477645"/>
                  <a:gd name="connsiteX30" fmla="*/ 4081488 w 7442162"/>
                  <a:gd name="connsiteY30" fmla="*/ 336522 h 477645"/>
                  <a:gd name="connsiteX31" fmla="*/ 4222604 w 7442162"/>
                  <a:gd name="connsiteY31" fmla="*/ 303956 h 477645"/>
                  <a:gd name="connsiteX32" fmla="*/ 4287734 w 7442162"/>
                  <a:gd name="connsiteY32" fmla="*/ 282244 h 477645"/>
                  <a:gd name="connsiteX33" fmla="*/ 4493979 w 7442162"/>
                  <a:gd name="connsiteY33" fmla="*/ 249678 h 477645"/>
                  <a:gd name="connsiteX34" fmla="*/ 4537399 w 7442162"/>
                  <a:gd name="connsiteY34" fmla="*/ 227967 h 477645"/>
                  <a:gd name="connsiteX35" fmla="*/ 4580819 w 7442162"/>
                  <a:gd name="connsiteY35" fmla="*/ 217111 h 477645"/>
                  <a:gd name="connsiteX36" fmla="*/ 4645950 w 7442162"/>
                  <a:gd name="connsiteY36" fmla="*/ 195400 h 477645"/>
                  <a:gd name="connsiteX37" fmla="*/ 4689370 w 7442162"/>
                  <a:gd name="connsiteY37" fmla="*/ 184544 h 477645"/>
                  <a:gd name="connsiteX38" fmla="*/ 4808775 w 7442162"/>
                  <a:gd name="connsiteY38" fmla="*/ 151978 h 477645"/>
                  <a:gd name="connsiteX39" fmla="*/ 4873905 w 7442162"/>
                  <a:gd name="connsiteY39" fmla="*/ 130267 h 477645"/>
                  <a:gd name="connsiteX40" fmla="*/ 4993310 w 7442162"/>
                  <a:gd name="connsiteY40" fmla="*/ 108555 h 477645"/>
                  <a:gd name="connsiteX41" fmla="*/ 5091005 w 7442162"/>
                  <a:gd name="connsiteY41" fmla="*/ 86844 h 477645"/>
                  <a:gd name="connsiteX42" fmla="*/ 5166991 w 7442162"/>
                  <a:gd name="connsiteY42" fmla="*/ 97700 h 477645"/>
                  <a:gd name="connsiteX43" fmla="*/ 5318961 w 7442162"/>
                  <a:gd name="connsiteY43" fmla="*/ 130267 h 477645"/>
                  <a:gd name="connsiteX44" fmla="*/ 5416656 w 7442162"/>
                  <a:gd name="connsiteY44" fmla="*/ 141122 h 477645"/>
                  <a:gd name="connsiteX45" fmla="*/ 5492641 w 7442162"/>
                  <a:gd name="connsiteY45" fmla="*/ 151978 h 477645"/>
                  <a:gd name="connsiteX46" fmla="*/ 5666322 w 7442162"/>
                  <a:gd name="connsiteY46" fmla="*/ 173689 h 477645"/>
                  <a:gd name="connsiteX47" fmla="*/ 5753162 w 7442162"/>
                  <a:gd name="connsiteY47" fmla="*/ 184544 h 477645"/>
                  <a:gd name="connsiteX48" fmla="*/ 5959407 w 7442162"/>
                  <a:gd name="connsiteY48" fmla="*/ 195400 h 477645"/>
                  <a:gd name="connsiteX49" fmla="*/ 6067958 w 7442162"/>
                  <a:gd name="connsiteY49" fmla="*/ 206256 h 477645"/>
                  <a:gd name="connsiteX50" fmla="*/ 6143943 w 7442162"/>
                  <a:gd name="connsiteY50" fmla="*/ 217111 h 477645"/>
                  <a:gd name="connsiteX51" fmla="*/ 6328478 w 7442162"/>
                  <a:gd name="connsiteY51" fmla="*/ 227967 h 477645"/>
                  <a:gd name="connsiteX52" fmla="*/ 6654129 w 7442162"/>
                  <a:gd name="connsiteY52" fmla="*/ 195400 h 477645"/>
                  <a:gd name="connsiteX53" fmla="*/ 6708404 w 7442162"/>
                  <a:gd name="connsiteY53" fmla="*/ 184544 h 477645"/>
                  <a:gd name="connsiteX54" fmla="*/ 6784389 w 7442162"/>
                  <a:gd name="connsiteY54" fmla="*/ 151978 h 477645"/>
                  <a:gd name="connsiteX55" fmla="*/ 6914649 w 7442162"/>
                  <a:gd name="connsiteY55" fmla="*/ 108555 h 477645"/>
                  <a:gd name="connsiteX56" fmla="*/ 6968924 w 7442162"/>
                  <a:gd name="connsiteY56" fmla="*/ 86844 h 477645"/>
                  <a:gd name="connsiteX57" fmla="*/ 7186025 w 7442162"/>
                  <a:gd name="connsiteY57" fmla="*/ 141122 h 477645"/>
                  <a:gd name="connsiteX58" fmla="*/ 7294575 w 7442162"/>
                  <a:gd name="connsiteY58" fmla="*/ 184544 h 477645"/>
                  <a:gd name="connsiteX59" fmla="*/ 7359705 w 7442162"/>
                  <a:gd name="connsiteY59" fmla="*/ 227967 h 477645"/>
                  <a:gd name="connsiteX60" fmla="*/ 7392270 w 7442162"/>
                  <a:gd name="connsiteY60" fmla="*/ 249678 h 477645"/>
                  <a:gd name="connsiteX61" fmla="*/ 7435690 w 7442162"/>
                  <a:gd name="connsiteY61" fmla="*/ 271389 h 477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7442162" h="477645">
                    <a:moveTo>
                      <a:pt x="0" y="477645"/>
                    </a:moveTo>
                    <a:cubicBezTo>
                      <a:pt x="104932" y="474026"/>
                      <a:pt x="210095" y="474642"/>
                      <a:pt x="314795" y="466789"/>
                    </a:cubicBezTo>
                    <a:cubicBezTo>
                      <a:pt x="413371" y="459395"/>
                      <a:pt x="449611" y="437023"/>
                      <a:pt x="542751" y="412511"/>
                    </a:cubicBezTo>
                    <a:cubicBezTo>
                      <a:pt x="623738" y="391197"/>
                      <a:pt x="686288" y="383159"/>
                      <a:pt x="770706" y="369089"/>
                    </a:cubicBezTo>
                    <a:cubicBezTo>
                      <a:pt x="1149436" y="211277"/>
                      <a:pt x="620724" y="424767"/>
                      <a:pt x="1063792" y="271389"/>
                    </a:cubicBezTo>
                    <a:cubicBezTo>
                      <a:pt x="1149185" y="241828"/>
                      <a:pt x="1202857" y="204148"/>
                      <a:pt x="1280892" y="162833"/>
                    </a:cubicBezTo>
                    <a:cubicBezTo>
                      <a:pt x="1309495" y="147690"/>
                      <a:pt x="1338348" y="132974"/>
                      <a:pt x="1367733" y="119411"/>
                    </a:cubicBezTo>
                    <a:cubicBezTo>
                      <a:pt x="1385425" y="111245"/>
                      <a:pt x="1404351" y="105940"/>
                      <a:pt x="1422008" y="97700"/>
                    </a:cubicBezTo>
                    <a:cubicBezTo>
                      <a:pt x="1430410" y="93779"/>
                      <a:pt x="1549629" y="29995"/>
                      <a:pt x="1584833" y="21711"/>
                    </a:cubicBezTo>
                    <a:cubicBezTo>
                      <a:pt x="1627682" y="11628"/>
                      <a:pt x="1715093" y="0"/>
                      <a:pt x="1715093" y="0"/>
                    </a:cubicBezTo>
                    <a:cubicBezTo>
                      <a:pt x="1764490" y="5489"/>
                      <a:pt x="1898810" y="2836"/>
                      <a:pt x="1964759" y="43422"/>
                    </a:cubicBezTo>
                    <a:cubicBezTo>
                      <a:pt x="2033836" y="85933"/>
                      <a:pt x="2025784" y="106436"/>
                      <a:pt x="2084164" y="119411"/>
                    </a:cubicBezTo>
                    <a:cubicBezTo>
                      <a:pt x="2105649" y="124186"/>
                      <a:pt x="2127773" y="125655"/>
                      <a:pt x="2149294" y="130267"/>
                    </a:cubicBezTo>
                    <a:cubicBezTo>
                      <a:pt x="2178469" y="136519"/>
                      <a:pt x="2206322" y="150736"/>
                      <a:pt x="2236134" y="151978"/>
                    </a:cubicBezTo>
                    <a:lnTo>
                      <a:pt x="2496655" y="162833"/>
                    </a:lnTo>
                    <a:cubicBezTo>
                      <a:pt x="2532838" y="159215"/>
                      <a:pt x="2568841" y="151978"/>
                      <a:pt x="2605205" y="151978"/>
                    </a:cubicBezTo>
                    <a:cubicBezTo>
                      <a:pt x="2677662" y="151978"/>
                      <a:pt x="2750033" y="157670"/>
                      <a:pt x="2822306" y="162833"/>
                    </a:cubicBezTo>
                    <a:cubicBezTo>
                      <a:pt x="2869842" y="166229"/>
                      <a:pt x="2926502" y="176582"/>
                      <a:pt x="2974276" y="184544"/>
                    </a:cubicBezTo>
                    <a:cubicBezTo>
                      <a:pt x="2995986" y="191781"/>
                      <a:pt x="3017205" y="200705"/>
                      <a:pt x="3039406" y="206256"/>
                    </a:cubicBezTo>
                    <a:cubicBezTo>
                      <a:pt x="3060758" y="211594"/>
                      <a:pt x="3082882" y="213174"/>
                      <a:pt x="3104536" y="217111"/>
                    </a:cubicBezTo>
                    <a:cubicBezTo>
                      <a:pt x="3122688" y="220412"/>
                      <a:pt x="3140503" y="225678"/>
                      <a:pt x="3158811" y="227967"/>
                    </a:cubicBezTo>
                    <a:cubicBezTo>
                      <a:pt x="3198468" y="232924"/>
                      <a:pt x="3238431" y="235033"/>
                      <a:pt x="3278217" y="238822"/>
                    </a:cubicBezTo>
                    <a:cubicBezTo>
                      <a:pt x="3398809" y="250307"/>
                      <a:pt x="3360209" y="245884"/>
                      <a:pt x="3462752" y="260533"/>
                    </a:cubicBezTo>
                    <a:cubicBezTo>
                      <a:pt x="3477225" y="267770"/>
                      <a:pt x="3491299" y="275869"/>
                      <a:pt x="3506172" y="282244"/>
                    </a:cubicBezTo>
                    <a:cubicBezTo>
                      <a:pt x="3516689" y="286752"/>
                      <a:pt x="3529217" y="286753"/>
                      <a:pt x="3538737" y="293100"/>
                    </a:cubicBezTo>
                    <a:cubicBezTo>
                      <a:pt x="3551510" y="301616"/>
                      <a:pt x="3558529" y="317151"/>
                      <a:pt x="3571302" y="325667"/>
                    </a:cubicBezTo>
                    <a:cubicBezTo>
                      <a:pt x="3580822" y="332014"/>
                      <a:pt x="3593153" y="332504"/>
                      <a:pt x="3603867" y="336522"/>
                    </a:cubicBezTo>
                    <a:cubicBezTo>
                      <a:pt x="3693366" y="370085"/>
                      <a:pt x="3626623" y="354293"/>
                      <a:pt x="3744983" y="369089"/>
                    </a:cubicBezTo>
                    <a:cubicBezTo>
                      <a:pt x="3817350" y="365470"/>
                      <a:pt x="3889857" y="364011"/>
                      <a:pt x="3962083" y="358233"/>
                    </a:cubicBezTo>
                    <a:cubicBezTo>
                      <a:pt x="3980474" y="356762"/>
                      <a:pt x="3998206" y="350679"/>
                      <a:pt x="4016358" y="347378"/>
                    </a:cubicBezTo>
                    <a:cubicBezTo>
                      <a:pt x="4038012" y="343441"/>
                      <a:pt x="4059778" y="340141"/>
                      <a:pt x="4081488" y="336522"/>
                    </a:cubicBezTo>
                    <a:cubicBezTo>
                      <a:pt x="4170865" y="291831"/>
                      <a:pt x="4075110" y="333457"/>
                      <a:pt x="4222604" y="303956"/>
                    </a:cubicBezTo>
                    <a:cubicBezTo>
                      <a:pt x="4245044" y="299468"/>
                      <a:pt x="4265294" y="286732"/>
                      <a:pt x="4287734" y="282244"/>
                    </a:cubicBezTo>
                    <a:cubicBezTo>
                      <a:pt x="4355982" y="268594"/>
                      <a:pt x="4493979" y="249678"/>
                      <a:pt x="4493979" y="249678"/>
                    </a:cubicBezTo>
                    <a:cubicBezTo>
                      <a:pt x="4508452" y="242441"/>
                      <a:pt x="4522248" y="233649"/>
                      <a:pt x="4537399" y="227967"/>
                    </a:cubicBezTo>
                    <a:cubicBezTo>
                      <a:pt x="4551368" y="222728"/>
                      <a:pt x="4566529" y="221398"/>
                      <a:pt x="4580819" y="217111"/>
                    </a:cubicBezTo>
                    <a:cubicBezTo>
                      <a:pt x="4602739" y="210535"/>
                      <a:pt x="4623749" y="200951"/>
                      <a:pt x="4645950" y="195400"/>
                    </a:cubicBezTo>
                    <a:cubicBezTo>
                      <a:pt x="4660423" y="191781"/>
                      <a:pt x="4675217" y="189262"/>
                      <a:pt x="4689370" y="184544"/>
                    </a:cubicBezTo>
                    <a:cubicBezTo>
                      <a:pt x="4793960" y="149679"/>
                      <a:pt x="4690675" y="171661"/>
                      <a:pt x="4808775" y="151978"/>
                    </a:cubicBezTo>
                    <a:cubicBezTo>
                      <a:pt x="4830485" y="144741"/>
                      <a:pt x="4851827" y="136289"/>
                      <a:pt x="4873905" y="130267"/>
                    </a:cubicBezTo>
                    <a:cubicBezTo>
                      <a:pt x="4900719" y="122954"/>
                      <a:pt x="4968486" y="113069"/>
                      <a:pt x="4993310" y="108555"/>
                    </a:cubicBezTo>
                    <a:cubicBezTo>
                      <a:pt x="5043852" y="99365"/>
                      <a:pt x="5044534" y="98463"/>
                      <a:pt x="5091005" y="86844"/>
                    </a:cubicBezTo>
                    <a:cubicBezTo>
                      <a:pt x="5116334" y="90463"/>
                      <a:pt x="5141857" y="92912"/>
                      <a:pt x="5166991" y="97700"/>
                    </a:cubicBezTo>
                    <a:cubicBezTo>
                      <a:pt x="5217883" y="107394"/>
                      <a:pt x="5267471" y="124546"/>
                      <a:pt x="5318961" y="130267"/>
                    </a:cubicBezTo>
                    <a:lnTo>
                      <a:pt x="5416656" y="141122"/>
                    </a:lnTo>
                    <a:cubicBezTo>
                      <a:pt x="5442044" y="144296"/>
                      <a:pt x="5467270" y="148669"/>
                      <a:pt x="5492641" y="151978"/>
                    </a:cubicBezTo>
                    <a:lnTo>
                      <a:pt x="5666322" y="173689"/>
                    </a:lnTo>
                    <a:cubicBezTo>
                      <a:pt x="5695269" y="177307"/>
                      <a:pt x="5724030" y="183011"/>
                      <a:pt x="5753162" y="184544"/>
                    </a:cubicBezTo>
                    <a:lnTo>
                      <a:pt x="5959407" y="195400"/>
                    </a:lnTo>
                    <a:cubicBezTo>
                      <a:pt x="5995685" y="197902"/>
                      <a:pt x="6031843" y="202007"/>
                      <a:pt x="6067958" y="206256"/>
                    </a:cubicBezTo>
                    <a:cubicBezTo>
                      <a:pt x="6093368" y="209246"/>
                      <a:pt x="6118446" y="214986"/>
                      <a:pt x="6143943" y="217111"/>
                    </a:cubicBezTo>
                    <a:cubicBezTo>
                      <a:pt x="6205348" y="222228"/>
                      <a:pt x="6266966" y="224348"/>
                      <a:pt x="6328478" y="227967"/>
                    </a:cubicBezTo>
                    <a:lnTo>
                      <a:pt x="6654129" y="195400"/>
                    </a:lnTo>
                    <a:cubicBezTo>
                      <a:pt x="6672460" y="193305"/>
                      <a:pt x="6690901" y="190379"/>
                      <a:pt x="6708404" y="184544"/>
                    </a:cubicBezTo>
                    <a:cubicBezTo>
                      <a:pt x="6734546" y="175829"/>
                      <a:pt x="6758804" y="162213"/>
                      <a:pt x="6784389" y="151978"/>
                    </a:cubicBezTo>
                    <a:cubicBezTo>
                      <a:pt x="7037559" y="50705"/>
                      <a:pt x="6767712" y="157537"/>
                      <a:pt x="6914649" y="108555"/>
                    </a:cubicBezTo>
                    <a:cubicBezTo>
                      <a:pt x="6933134" y="102393"/>
                      <a:pt x="6950832" y="94081"/>
                      <a:pt x="6968924" y="86844"/>
                    </a:cubicBezTo>
                    <a:cubicBezTo>
                      <a:pt x="7228205" y="105366"/>
                      <a:pt x="7036878" y="66545"/>
                      <a:pt x="7186025" y="141122"/>
                    </a:cubicBezTo>
                    <a:cubicBezTo>
                      <a:pt x="7220881" y="158551"/>
                      <a:pt x="7294575" y="184544"/>
                      <a:pt x="7294575" y="184544"/>
                    </a:cubicBezTo>
                    <a:cubicBezTo>
                      <a:pt x="7356306" y="246279"/>
                      <a:pt x="7296868" y="196546"/>
                      <a:pt x="7359705" y="227967"/>
                    </a:cubicBezTo>
                    <a:cubicBezTo>
                      <a:pt x="7371374" y="233802"/>
                      <a:pt x="7380601" y="243843"/>
                      <a:pt x="7392270" y="249678"/>
                    </a:cubicBezTo>
                    <a:cubicBezTo>
                      <a:pt x="7442162" y="274625"/>
                      <a:pt x="7411166" y="246863"/>
                      <a:pt x="7435690" y="271389"/>
                    </a:cubicBezTo>
                  </a:path>
                </a:pathLst>
              </a:custGeom>
              <a:ln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906470" y="3093559"/>
                <a:ext cx="2192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Surface expression (outcrop) of ore</a:t>
                </a:r>
                <a:endParaRPr lang="en-US" dirty="0"/>
              </a:p>
            </p:txBody>
          </p:sp>
          <p:cxnSp>
            <p:nvCxnSpPr>
              <p:cNvPr id="45" name="Curved Connector 44"/>
              <p:cNvCxnSpPr/>
              <p:nvPr/>
            </p:nvCxnSpPr>
            <p:spPr>
              <a:xfrm rot="10800000" flipV="1">
                <a:off x="4137919" y="3349075"/>
                <a:ext cx="692568" cy="553647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4882457" y="4082552"/>
                <a:ext cx="29847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Continuation of ore body below the ground</a:t>
                </a:r>
                <a:endParaRPr lang="en-US" dirty="0"/>
              </a:p>
            </p:txBody>
          </p:sp>
          <p:sp>
            <p:nvSpPr>
              <p:cNvPr id="47" name="Stored Data 46"/>
              <p:cNvSpPr/>
              <p:nvPr/>
            </p:nvSpPr>
            <p:spPr>
              <a:xfrm rot="5400000">
                <a:off x="3346383" y="3855865"/>
                <a:ext cx="676030" cy="785119"/>
              </a:xfrm>
              <a:prstGeom prst="flowChartOnlineStorag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Curved Connector 47"/>
              <p:cNvCxnSpPr/>
              <p:nvPr/>
            </p:nvCxnSpPr>
            <p:spPr>
              <a:xfrm rot="10800000">
                <a:off x="4354421" y="4276337"/>
                <a:ext cx="501732" cy="12700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Block Arc 36"/>
            <p:cNvSpPr/>
            <p:nvPr/>
          </p:nvSpPr>
          <p:spPr>
            <a:xfrm rot="10800000">
              <a:off x="3073041" y="3986305"/>
              <a:ext cx="1122621" cy="600133"/>
            </a:xfrm>
            <a:prstGeom prst="blockArc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73040" y="4422687"/>
              <a:ext cx="328851" cy="30619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912169" y="4467349"/>
              <a:ext cx="328851" cy="30619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981200" y="737217"/>
            <a:ext cx="8467095" cy="2468652"/>
          </a:xfrm>
        </p:spPr>
        <p:txBody>
          <a:bodyPr>
            <a:noAutofit/>
          </a:bodyPr>
          <a:lstStyle/>
          <a:p>
            <a:r>
              <a:rPr lang="en-US" sz="2400" dirty="0"/>
              <a:t>Mining is very expensive. </a:t>
            </a:r>
          </a:p>
          <a:p>
            <a:r>
              <a:rPr lang="en-US" sz="2400" dirty="0"/>
              <a:t>Taking time and resources to explore is thus important.</a:t>
            </a:r>
          </a:p>
          <a:p>
            <a:r>
              <a:rPr lang="en-US" sz="2400" dirty="0"/>
              <a:t>Need to determine the location, size, depth, and the orientation/trend of the deposit.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981200" y="5326342"/>
            <a:ext cx="8229600" cy="1074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defTabSz="457200">
              <a:spcBef>
                <a:spcPct val="20000"/>
              </a:spcBef>
              <a:defRPr/>
            </a:pPr>
            <a:r>
              <a:rPr lang="en-US" sz="2400" dirty="0"/>
              <a:t>Or maybe it goes this way. </a:t>
            </a:r>
            <a:r>
              <a:rPr lang="en-US" sz="2400" b="1" dirty="0"/>
              <a:t>If you can get this information, it will help you decide where to mine, what direction to mine in, what technique is necessary, and the extent of the ore body!</a:t>
            </a:r>
          </a:p>
        </p:txBody>
      </p:sp>
    </p:spTree>
    <p:extLst>
      <p:ext uri="{BB962C8B-B14F-4D97-AF65-F5344CB8AC3E}">
        <p14:creationId xmlns:p14="http://schemas.microsoft.com/office/powerpoint/2010/main" val="26792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83" y="1172629"/>
            <a:ext cx="5699926" cy="527332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3200" dirty="0"/>
              <a:t>Geoscientists use a combination of methods to find suitable mining locations</a:t>
            </a:r>
            <a:r>
              <a:rPr lang="en-US" sz="3200" dirty="0" smtClean="0"/>
              <a:t>.</a:t>
            </a:r>
          </a:p>
          <a:p>
            <a:pPr>
              <a:buNone/>
            </a:pPr>
            <a:endParaRPr lang="en-US" sz="3200" dirty="0"/>
          </a:p>
          <a:p>
            <a:pPr lvl="1">
              <a:buFont typeface="Lucida Grande"/>
              <a:buChar char="-"/>
            </a:pPr>
            <a:r>
              <a:rPr lang="en-US" dirty="0"/>
              <a:t>Geologic maps (surface and cross sectional</a:t>
            </a:r>
            <a:r>
              <a:rPr lang="en-US" dirty="0" smtClean="0"/>
              <a:t>).</a:t>
            </a:r>
          </a:p>
          <a:p>
            <a:pPr lvl="1">
              <a:buFont typeface="Lucida Grande"/>
              <a:buChar char="-"/>
            </a:pPr>
            <a:endParaRPr lang="en-US" dirty="0"/>
          </a:p>
          <a:p>
            <a:pPr lvl="1">
              <a:buFont typeface="Lucida Grande"/>
              <a:buChar char="-"/>
            </a:pPr>
            <a:r>
              <a:rPr lang="en-US" dirty="0"/>
              <a:t>Results at other similar geological environments</a:t>
            </a:r>
            <a:r>
              <a:rPr lang="en-US" dirty="0" smtClean="0"/>
              <a:t>.</a:t>
            </a:r>
          </a:p>
          <a:p>
            <a:pPr lvl="1">
              <a:buFont typeface="Lucida Grande"/>
              <a:buChar char="-"/>
            </a:pPr>
            <a:endParaRPr lang="en-US" dirty="0"/>
          </a:p>
          <a:p>
            <a:pPr lvl="1">
              <a:buFont typeface="Lucida Grande"/>
              <a:buChar char="-"/>
            </a:pPr>
            <a:r>
              <a:rPr lang="en-US" dirty="0"/>
              <a:t>Visit potential site to complete field studies, which can include mapping, sampling, and chemical analyses.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477562" y="537292"/>
            <a:ext cx="3466476" cy="6198898"/>
            <a:chOff x="5690043" y="950267"/>
            <a:chExt cx="3077191" cy="5502763"/>
          </a:xfrm>
        </p:grpSpPr>
        <p:pic>
          <p:nvPicPr>
            <p:cNvPr id="14" name="Picture 13" descr="USGS_OF-98-508_1-scrn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0" t="4149" r="37362" b="25185"/>
            <a:stretch/>
          </p:blipFill>
          <p:spPr>
            <a:xfrm>
              <a:off x="5690044" y="950267"/>
              <a:ext cx="3077190" cy="4159952"/>
            </a:xfrm>
            <a:prstGeom prst="rect">
              <a:avLst/>
            </a:prstGeom>
          </p:spPr>
        </p:pic>
        <p:pic>
          <p:nvPicPr>
            <p:cNvPr id="15" name="Picture 14" descr="USGS_OF-98-508_1-scrn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0" t="73298" r="37362" b="1869"/>
            <a:stretch/>
          </p:blipFill>
          <p:spPr>
            <a:xfrm>
              <a:off x="5690043" y="4991100"/>
              <a:ext cx="3077191" cy="146193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 rot="20765280">
            <a:off x="7441724" y="2168142"/>
            <a:ext cx="1412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Surface Map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 rot="20945647">
            <a:off x="7114593" y="5128489"/>
            <a:ext cx="1352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Cross Sectional Map</a:t>
            </a:r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81200" y="0"/>
            <a:ext cx="8229600" cy="78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Exploration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79858" y="200109"/>
            <a:ext cx="257931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Geological map.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19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63" y="937049"/>
            <a:ext cx="8229600" cy="92716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en-US" sz="3200" dirty="0"/>
              <a:t>Geoscientists will also: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81200" y="0"/>
            <a:ext cx="8229600" cy="78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Exploration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9122" y="2653490"/>
            <a:ext cx="5023479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lvl="1" indent="-347472">
              <a:lnSpc>
                <a:spcPct val="80000"/>
              </a:lnSpc>
              <a:spcBef>
                <a:spcPts val="576"/>
              </a:spcBef>
              <a:buFont typeface="Arial"/>
              <a:buChar char="•"/>
            </a:pPr>
            <a:r>
              <a:rPr lang="en-US" sz="2800" dirty="0"/>
              <a:t>Drill down through the surface to obtain samples.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1645048" y="1458544"/>
            <a:ext cx="3747439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indent="-347472">
              <a:lnSpc>
                <a:spcPct val="80000"/>
              </a:lnSpc>
              <a:spcBef>
                <a:spcPts val="576"/>
              </a:spcBef>
              <a:buFont typeface="Arial"/>
              <a:buChar char="•"/>
            </a:pPr>
            <a:r>
              <a:rPr lang="en-US" sz="2800" dirty="0"/>
              <a:t>Enact “noninvasive” depth studies.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53737" y="895107"/>
            <a:ext cx="370598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Check out this explanation on how </a:t>
            </a:r>
            <a:r>
              <a:rPr lang="en-US" dirty="0" err="1"/>
              <a:t>seismics</a:t>
            </a:r>
            <a:r>
              <a:rPr lang="en-US" dirty="0"/>
              <a:t> work:</a:t>
            </a:r>
          </a:p>
          <a:p>
            <a:r>
              <a:rPr lang="en-US" dirty="0">
                <a:hlinkClick r:id="rId3"/>
              </a:rPr>
              <a:t>http://www.oerb.com/Default.aspx?tabid=274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 descr="Exploration_drill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67"/>
          <a:stretch/>
        </p:blipFill>
        <p:spPr>
          <a:xfrm>
            <a:off x="906278" y="2396302"/>
            <a:ext cx="4594697" cy="34769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43281" y="5859703"/>
            <a:ext cx="582484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Example of a small drill rig used for mineral exploration. Note people on right for scale. 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6168130" y="6470202"/>
            <a:ext cx="5843466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Geoscientists examine core extracted by drill.</a:t>
            </a:r>
            <a:endParaRPr lang="en-US" sz="1600" dirty="0"/>
          </a:p>
        </p:txBody>
      </p:sp>
      <p:pic>
        <p:nvPicPr>
          <p:cNvPr id="21" name="Picture 20" descr="Exploration_geologis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76" y="3485064"/>
            <a:ext cx="4322425" cy="3000568"/>
          </a:xfrm>
          <a:prstGeom prst="rect">
            <a:avLst/>
          </a:prstGeom>
        </p:spPr>
      </p:pic>
      <p:sp>
        <p:nvSpPr>
          <p:cNvPr id="14" name="Left Arrow 13"/>
          <p:cNvSpPr/>
          <p:nvPr/>
        </p:nvSpPr>
        <p:spPr>
          <a:xfrm rot="19704890">
            <a:off x="4949096" y="2430181"/>
            <a:ext cx="1700681" cy="48295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0856284">
            <a:off x="4935839" y="1520905"/>
            <a:ext cx="1692662" cy="386803"/>
          </a:xfrm>
          <a:prstGeom prst="rightArrow">
            <a:avLst>
              <a:gd name="adj1" fmla="val 49722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519944">
            <a:off x="5659530" y="3514489"/>
            <a:ext cx="1338624" cy="4573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6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2407" y="929395"/>
            <a:ext cx="6132271" cy="6048784"/>
          </a:xfrm>
        </p:spPr>
        <p:txBody>
          <a:bodyPr>
            <a:normAutofit/>
          </a:bodyPr>
          <a:lstStyle/>
          <a:p>
            <a:r>
              <a:rPr lang="en-US" sz="2400" dirty="0"/>
              <a:t>Often causes significant land disturbance. </a:t>
            </a:r>
          </a:p>
          <a:p>
            <a:r>
              <a:rPr lang="en-US" sz="2400" dirty="0"/>
              <a:t>Creation of much waste material.</a:t>
            </a:r>
          </a:p>
          <a:p>
            <a:pPr lvl="1"/>
            <a:r>
              <a:rPr lang="en-US" sz="2000" dirty="0"/>
              <a:t>~2–3 tons of </a:t>
            </a:r>
            <a:r>
              <a:rPr lang="en-US" sz="2000" b="1" dirty="0"/>
              <a:t>waste rock</a:t>
            </a:r>
            <a:r>
              <a:rPr lang="en-US" sz="2000" dirty="0"/>
              <a:t>/ton ore</a:t>
            </a:r>
            <a:endParaRPr lang="en-US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2400" dirty="0"/>
              <a:t>Check out this video on blasting (~5 minutes): </a:t>
            </a:r>
            <a:endParaRPr lang="en-US" sz="2200" dirty="0"/>
          </a:p>
          <a:p>
            <a:pPr lvl="1">
              <a:buNone/>
            </a:pPr>
            <a:endParaRPr lang="en-US" dirty="0"/>
          </a:p>
          <a:p>
            <a:pPr lvl="1"/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81200" y="0"/>
            <a:ext cx="822960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Extraction: Surface Mining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 descr="Three Adjacent Mines ASARCO AGI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8" y="669893"/>
            <a:ext cx="3797660" cy="2944670"/>
          </a:xfrm>
          <a:prstGeom prst="rect">
            <a:avLst/>
          </a:prstGeom>
        </p:spPr>
      </p:pic>
      <p:pic>
        <p:nvPicPr>
          <p:cNvPr id="17" name="Worlds Biggest (Current Blast Mine Blast) 22nd july 200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877" y="3049938"/>
            <a:ext cx="5409801" cy="3685428"/>
          </a:xfrm>
          <a:prstGeom prst="rect">
            <a:avLst/>
          </a:prstGeom>
        </p:spPr>
      </p:pic>
      <p:pic>
        <p:nvPicPr>
          <p:cNvPr id="10" name="Picture 9" descr="Blasting Hudson AGI ESWIB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0" y="3979079"/>
            <a:ext cx="3657916" cy="26005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5111" y="3639855"/>
            <a:ext cx="548498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Three different copper/molybdenum surface mines, AZ.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4749266" y="5608904"/>
            <a:ext cx="131056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dirty="0"/>
              <a:t>“The </a:t>
            </a:r>
            <a:r>
              <a:rPr lang="en-US" sz="1200" dirty="0"/>
              <a:t>World’s Largest Recorded Mining Blast” from the Iron Ore Company of Canada.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74353" y="6563011"/>
            <a:ext cx="4043178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Blasting.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739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573" y="1209664"/>
            <a:ext cx="6784642" cy="274905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Includes use of tunnels and/or vertical shafts under the ground or into a mountain. </a:t>
            </a:r>
          </a:p>
          <a:p>
            <a:pPr>
              <a:lnSpc>
                <a:spcPct val="80000"/>
              </a:lnSpc>
            </a:pPr>
            <a:r>
              <a:rPr lang="en-US" dirty="0"/>
              <a:t>Usually smaller operations (i.e., a few 100,000 to 1 x 10</a:t>
            </a:r>
            <a:r>
              <a:rPr lang="en-US" baseline="30000" dirty="0"/>
              <a:t>6</a:t>
            </a:r>
            <a:r>
              <a:rPr lang="en-US" dirty="0"/>
              <a:t> tons over the lifetime of a mine).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66896" y="112044"/>
            <a:ext cx="822960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/>
              <a:t>Extraction: Underground Mining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53012" y="4688152"/>
            <a:ext cx="4619383" cy="1733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800" dirty="0"/>
              <a:t>Less land disturbance.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800" dirty="0"/>
              <a:t>Less waste rock. </a:t>
            </a:r>
          </a:p>
          <a:p>
            <a:pPr marL="800100" lvl="1" indent="-342900">
              <a:lnSpc>
                <a:spcPct val="80000"/>
              </a:lnSpc>
              <a:spcBef>
                <a:spcPct val="20000"/>
              </a:spcBef>
              <a:buFont typeface="Lucida Grande"/>
              <a:buChar char="-"/>
            </a:pPr>
            <a:r>
              <a:rPr lang="en-US" sz="2400" dirty="0"/>
              <a:t>Waste rock can be moved to the surface or used to fill in mine areas no longer in use.</a:t>
            </a:r>
          </a:p>
        </p:txBody>
      </p:sp>
      <p:pic>
        <p:nvPicPr>
          <p:cNvPr id="12" name="Content Placeholder 5" descr="hl4gbt Hudson.jpg"/>
          <p:cNvPicPr>
            <a:picLocks noChangeAspect="1"/>
          </p:cNvPicPr>
          <p:nvPr/>
        </p:nvPicPr>
        <p:blipFill>
          <a:blip r:embed="rId3"/>
          <a:srcRect l="-1571" r="2160"/>
          <a:stretch>
            <a:fillRect/>
          </a:stretch>
        </p:blipFill>
        <p:spPr>
          <a:xfrm>
            <a:off x="797686" y="3289644"/>
            <a:ext cx="4415565" cy="31143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98497" y="6370015"/>
            <a:ext cx="46879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Large equipment in an underground mine. </a:t>
            </a:r>
            <a:endParaRPr lang="en-US" sz="1400" dirty="0"/>
          </a:p>
        </p:txBody>
      </p:sp>
      <p:pic>
        <p:nvPicPr>
          <p:cNvPr id="14" name="Picture 13" descr="1280px-Mining_on_the_Comstock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28" y="1231945"/>
            <a:ext cx="4031818" cy="31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4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/>
              <a:t>Underground Mining</a:t>
            </a:r>
            <a:endParaRPr lang="en-US"/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6973" y="1412875"/>
            <a:ext cx="8639908" cy="4943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Used to extract a solid mineral resource that is </a:t>
            </a:r>
            <a:r>
              <a:rPr lang="en-US" dirty="0" smtClean="0"/>
              <a:t>too deep </a:t>
            </a:r>
            <a:r>
              <a:rPr lang="en-US" dirty="0"/>
              <a:t>to allow for economic surface extraction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Potential Issues</a:t>
            </a:r>
            <a:endParaRPr lang="en-US" dirty="0"/>
          </a:p>
          <a:p>
            <a:r>
              <a:rPr lang="en-US" dirty="0" smtClean="0"/>
              <a:t>Ventilation </a:t>
            </a:r>
            <a:r>
              <a:rPr lang="en-US" dirty="0"/>
              <a:t>is big concern here – many smaller shafts needed for ventilation</a:t>
            </a:r>
          </a:p>
          <a:p>
            <a:r>
              <a:rPr lang="en-US" dirty="0" smtClean="0"/>
              <a:t>Flooding can be a problem</a:t>
            </a:r>
            <a:endParaRPr lang="en-US" dirty="0"/>
          </a:p>
          <a:p>
            <a:r>
              <a:rPr lang="en-US" dirty="0"/>
              <a:t>Temperature – </a:t>
            </a:r>
            <a:r>
              <a:rPr lang="en-US" dirty="0" smtClean="0"/>
              <a:t>gets hotter with depth</a:t>
            </a:r>
            <a:endParaRPr lang="en-US" dirty="0" smtClean="0"/>
          </a:p>
          <a:p>
            <a:r>
              <a:rPr lang="en-US" dirty="0" smtClean="0"/>
              <a:t>Mine collapse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6" name="Picture 2" descr="http://graphics8.nytimes.com/images/2008/11/21/world/21goldmine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530211"/>
            <a:ext cx="3310605" cy="182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hd_colo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187" y="2028652"/>
            <a:ext cx="3070018" cy="216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305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Underground Mining Methods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/>
          </a:bodyPr>
          <a:lstStyle/>
          <a:p>
            <a:r>
              <a:rPr lang="en-US" dirty="0" smtClean="0"/>
              <a:t>Room and Pillar</a:t>
            </a:r>
          </a:p>
          <a:p>
            <a:r>
              <a:rPr lang="en-US" dirty="0" smtClean="0"/>
              <a:t>Long wall mining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Method </a:t>
            </a:r>
            <a:r>
              <a:rPr lang="en-US" dirty="0"/>
              <a:t>used to mine depends upon type of deposit – shape, size, grade</a:t>
            </a:r>
            <a:endParaRPr lang="en-US" b="1" dirty="0"/>
          </a:p>
          <a:p>
            <a:r>
              <a:rPr lang="en-US" b="1" dirty="0"/>
              <a:t>Drilling and Blasting</a:t>
            </a:r>
            <a:r>
              <a:rPr lang="en-US" dirty="0"/>
              <a:t> is used in most </a:t>
            </a:r>
            <a:r>
              <a:rPr lang="en-US" dirty="0" smtClean="0"/>
              <a:t>mines - </a:t>
            </a:r>
            <a:r>
              <a:rPr lang="en-US" dirty="0"/>
              <a:t>then removal with automatic diggers onto rail cars or elevators to the surface</a:t>
            </a:r>
          </a:p>
          <a:p>
            <a:r>
              <a:rPr lang="en-US" dirty="0"/>
              <a:t>Coal mines often use continuous mining machines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974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40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Room and Pillar Method</a:t>
            </a:r>
          </a:p>
        </p:txBody>
      </p:sp>
      <p:pic>
        <p:nvPicPr>
          <p:cNvPr id="26630" name="Picture 11" descr="coal_bord_pillar_mini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8" y="1363663"/>
            <a:ext cx="3702050" cy="4013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7" descr="ugload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35" y="231775"/>
            <a:ext cx="4665662" cy="2917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 Box 12"/>
          <p:cNvSpPr txBox="1">
            <a:spLocks noChangeArrowheads="1"/>
          </p:cNvSpPr>
          <p:nvPr/>
        </p:nvSpPr>
        <p:spPr bwMode="auto">
          <a:xfrm>
            <a:off x="431955" y="5376863"/>
            <a:ext cx="658781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3600" dirty="0"/>
              <a:t>Implication:  you leave some of the ore to hold up the cavern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65" y="3281363"/>
            <a:ext cx="4186354" cy="313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82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9" name="Rectangle 5"/>
          <p:cNvSpPr>
            <a:spLocks noGrp="1" noChangeArrowheads="1"/>
          </p:cNvSpPr>
          <p:nvPr>
            <p:ph type="title"/>
          </p:nvPr>
        </p:nvSpPr>
        <p:spPr>
          <a:xfrm>
            <a:off x="289560" y="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Robbing the Pillars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7116375" y="1861808"/>
            <a:ext cx="434510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40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3200" dirty="0"/>
              <a:t>This was done in coal mines when the </a:t>
            </a:r>
          </a:p>
          <a:p>
            <a:r>
              <a:rPr lang="en-US" sz="3200" dirty="0"/>
              <a:t>high grade coal was exhausted</a:t>
            </a:r>
          </a:p>
        </p:txBody>
      </p:sp>
      <p:pic>
        <p:nvPicPr>
          <p:cNvPr id="1026" name="Picture 2" descr="Image result for robbing the pill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1" y="1104899"/>
            <a:ext cx="6234073" cy="49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62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9" name="Rectangle 5"/>
          <p:cNvSpPr>
            <a:spLocks noGrp="1" noChangeArrowheads="1"/>
          </p:cNvSpPr>
          <p:nvPr>
            <p:ph type="title"/>
          </p:nvPr>
        </p:nvSpPr>
        <p:spPr>
          <a:xfrm>
            <a:off x="748991" y="209008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/>
              <a:t>Long Wall Mining: What you mine you let collapse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pic>
        <p:nvPicPr>
          <p:cNvPr id="3074" name="Picture 2" descr="Image result for long wall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03" y="1724431"/>
            <a:ext cx="7603273" cy="481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51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1674</Words>
  <Application>Microsoft Office PowerPoint</Application>
  <PresentationFormat>Widescreen</PresentationFormat>
  <Paragraphs>162</Paragraphs>
  <Slides>24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Lucida Grande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Underground Mining</vt:lpstr>
      <vt:lpstr>Underground Mining Methods</vt:lpstr>
      <vt:lpstr>Room and Pillar Method</vt:lpstr>
      <vt:lpstr>Robbing the Pillars</vt:lpstr>
      <vt:lpstr>Long Wall Mining: What you mine you let collapse</vt:lpstr>
      <vt:lpstr>Long Wall Mining: What you mine you let collapse</vt:lpstr>
      <vt:lpstr>Strength of the rocks and Mining</vt:lpstr>
      <vt:lpstr>Underground Mining Dangers</vt:lpstr>
      <vt:lpstr>Other mining methods</vt:lpstr>
      <vt:lpstr>Hydraulic Mining</vt:lpstr>
      <vt:lpstr>Very Destructive Practice</vt:lpstr>
      <vt:lpstr>Solution Mining</vt:lpstr>
      <vt:lpstr>Solution Mining for Salt</vt:lpstr>
      <vt:lpstr>In-situ leaching (ISL)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Katherine Fidler</dc:creator>
  <cp:lastModifiedBy>Mary Katherine Fidler</cp:lastModifiedBy>
  <cp:revision>3</cp:revision>
  <dcterms:created xsi:type="dcterms:W3CDTF">2018-10-08T14:39:21Z</dcterms:created>
  <dcterms:modified xsi:type="dcterms:W3CDTF">2018-10-08T15:04:19Z</dcterms:modified>
</cp:coreProperties>
</file>